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0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tags/tag5.xml" ContentType="application/vnd.openxmlformats-officedocument.presentationml.tags+xml"/>
  <Override PartName="/ppt/notesSlides/notesSlide30.xml" ContentType="application/vnd.openxmlformats-officedocument.presentationml.notesSlide+xml"/>
  <Override PartName="/ppt/tags/tag6.xml" ContentType="application/vnd.openxmlformats-officedocument.presentationml.tags+xml"/>
  <Override PartName="/ppt/notesSlides/notesSlide31.xml" ContentType="application/vnd.openxmlformats-officedocument.presentationml.notesSlide+xml"/>
  <Override PartName="/ppt/tags/tag7.xml" ContentType="application/vnd.openxmlformats-officedocument.presentationml.tags+xml"/>
  <Override PartName="/ppt/notesSlides/notesSlide32.xml" ContentType="application/vnd.openxmlformats-officedocument.presentationml.notesSlide+xml"/>
  <Override PartName="/ppt/tags/tag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401" r:id="rId2"/>
    <p:sldId id="542" r:id="rId3"/>
    <p:sldId id="541" r:id="rId4"/>
    <p:sldId id="554" r:id="rId5"/>
    <p:sldId id="822" r:id="rId6"/>
    <p:sldId id="823" r:id="rId7"/>
    <p:sldId id="861" r:id="rId8"/>
    <p:sldId id="862" r:id="rId9"/>
    <p:sldId id="824" r:id="rId10"/>
    <p:sldId id="837" r:id="rId11"/>
    <p:sldId id="828" r:id="rId12"/>
    <p:sldId id="546" r:id="rId13"/>
    <p:sldId id="838" r:id="rId14"/>
    <p:sldId id="839" r:id="rId15"/>
    <p:sldId id="840" r:id="rId16"/>
    <p:sldId id="841" r:id="rId17"/>
    <p:sldId id="683" r:id="rId18"/>
    <p:sldId id="842" r:id="rId19"/>
    <p:sldId id="844" r:id="rId20"/>
    <p:sldId id="845" r:id="rId21"/>
    <p:sldId id="645" r:id="rId22"/>
    <p:sldId id="846" r:id="rId23"/>
    <p:sldId id="848" r:id="rId24"/>
    <p:sldId id="847" r:id="rId25"/>
    <p:sldId id="849" r:id="rId26"/>
    <p:sldId id="820" r:id="rId27"/>
    <p:sldId id="851" r:id="rId28"/>
    <p:sldId id="852" r:id="rId29"/>
    <p:sldId id="850" r:id="rId30"/>
    <p:sldId id="853" r:id="rId31"/>
    <p:sldId id="854" r:id="rId32"/>
    <p:sldId id="866" r:id="rId33"/>
    <p:sldId id="867" r:id="rId34"/>
    <p:sldId id="855" r:id="rId35"/>
    <p:sldId id="742" r:id="rId36"/>
    <p:sldId id="740" r:id="rId37"/>
    <p:sldId id="564" r:id="rId38"/>
    <p:sldId id="869" r:id="rId39"/>
    <p:sldId id="859" r:id="rId40"/>
    <p:sldId id="864" r:id="rId41"/>
    <p:sldId id="868" r:id="rId42"/>
    <p:sldId id="870" r:id="rId43"/>
    <p:sldId id="871" r:id="rId44"/>
  </p:sldIdLst>
  <p:sldSz cx="9144000" cy="6858000" type="screen4x3"/>
  <p:notesSz cx="7315200" cy="9601200"/>
  <p:embeddedFontLst>
    <p:embeddedFont>
      <p:font typeface="Microsoft JhengHei" panose="020B0604030504040204" pitchFamily="34" charset="-120"/>
      <p:regular r:id="rId47"/>
      <p:bold r:id="rId48"/>
    </p:embeddedFont>
    <p:embeddedFont>
      <p:font typeface="SimSun-ExtB" panose="02010609060101010101" pitchFamily="49" charset="-122"/>
      <p:regular r:id="rId49"/>
    </p:embeddedFont>
    <p:embeddedFont>
      <p:font typeface="Arabic Typesetting" panose="020B0604020202020204" charset="-78"/>
      <p:regular r:id="rId50"/>
    </p:embeddedFont>
    <p:embeddedFont>
      <p:font typeface="ＭＳ Ｐゴシック" panose="020B0600070205080204" pitchFamily="34" charset="-128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Yanone Kaffeesatz Light" panose="020B0604020202020204" charset="0"/>
      <p:regular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  <p:embeddedFont>
      <p:font typeface="Open Sans Condensed" panose="020B0604020202020204" charset="0"/>
      <p:bold r:id="rId61"/>
    </p:embeddedFont>
    <p:embeddedFont>
      <p:font typeface="Corbel" panose="020B0503020204020204" pitchFamily="34" charset="0"/>
      <p:regular r:id="rId62"/>
      <p:bold r:id="rId63"/>
      <p:italic r:id="rId64"/>
      <p:boldItalic r:id="rId65"/>
    </p:embeddedFont>
    <p:embeddedFont>
      <p:font typeface="Open Sans Condensed Light" panose="020B0306030504020204" charset="0"/>
      <p:regular r:id="rId66"/>
      <p:italic r:id="rId67"/>
    </p:embeddedFont>
    <p:embeddedFont>
      <p:font typeface="Yanone Kaffeesatz Bold" panose="020B0604020202020204" charset="0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  <p15:guide id="3" orient="horz" pos="3024">
          <p15:clr>
            <a:srgbClr val="A4A3A4"/>
          </p15:clr>
        </p15:guide>
        <p15:guide id="4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3ED"/>
    <a:srgbClr val="00BA63"/>
    <a:srgbClr val="D6CDE1"/>
    <a:srgbClr val="FCCAA1"/>
    <a:srgbClr val="FFC900"/>
    <a:srgbClr val="FF8200"/>
    <a:srgbClr val="C0504D"/>
    <a:srgbClr val="981317"/>
    <a:srgbClr val="008040"/>
    <a:srgbClr val="B9C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0" autoAdjust="0"/>
    <p:restoredTop sz="89744" autoAdjust="0"/>
  </p:normalViewPr>
  <p:slideViewPr>
    <p:cSldViewPr>
      <p:cViewPr varScale="1">
        <p:scale>
          <a:sx n="84" d="100"/>
          <a:sy n="84" d="100"/>
        </p:scale>
        <p:origin x="135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65" d="100"/>
          <a:sy n="165" d="100"/>
        </p:scale>
        <p:origin x="-2616" y="-104"/>
      </p:cViewPr>
      <p:guideLst>
        <p:guide orient="horz" pos="3224"/>
        <p:guide pos="2238"/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19" cy="480060"/>
          </a:xfrm>
          <a:prstGeom prst="rect">
            <a:avLst/>
          </a:prstGeom>
        </p:spPr>
        <p:txBody>
          <a:bodyPr vert="horz" lIns="94771" tIns="47385" rIns="94771" bIns="4738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2"/>
            <a:ext cx="3169919" cy="480060"/>
          </a:xfrm>
          <a:prstGeom prst="rect">
            <a:avLst/>
          </a:prstGeom>
        </p:spPr>
        <p:txBody>
          <a:bodyPr vert="horz" lIns="94771" tIns="47385" rIns="94771" bIns="47385" rtlCol="0"/>
          <a:lstStyle>
            <a:lvl1pPr algn="r">
              <a:defRPr sz="1200"/>
            </a:lvl1pPr>
          </a:lstStyle>
          <a:p>
            <a:fld id="{9759FF37-ABA2-BE42-9998-EC9673F3D84A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19" cy="480060"/>
          </a:xfrm>
          <a:prstGeom prst="rect">
            <a:avLst/>
          </a:prstGeom>
        </p:spPr>
        <p:txBody>
          <a:bodyPr vert="horz" lIns="94771" tIns="47385" rIns="94771" bIns="4738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5"/>
            <a:ext cx="3169919" cy="480060"/>
          </a:xfrm>
          <a:prstGeom prst="rect">
            <a:avLst/>
          </a:prstGeom>
        </p:spPr>
        <p:txBody>
          <a:bodyPr vert="horz" lIns="94771" tIns="47385" rIns="94771" bIns="47385" rtlCol="0" anchor="b"/>
          <a:lstStyle>
            <a:lvl1pPr algn="r">
              <a:defRPr sz="1200"/>
            </a:lvl1pPr>
          </a:lstStyle>
          <a:p>
            <a:fld id="{500339A4-1BC9-4D42-BA10-537D91127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2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19" cy="481728"/>
          </a:xfrm>
          <a:prstGeom prst="rect">
            <a:avLst/>
          </a:prstGeom>
        </p:spPr>
        <p:txBody>
          <a:bodyPr vert="horz" lIns="94771" tIns="47385" rIns="94771" bIns="4738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19" cy="481728"/>
          </a:xfrm>
          <a:prstGeom prst="rect">
            <a:avLst/>
          </a:prstGeom>
        </p:spPr>
        <p:txBody>
          <a:bodyPr vert="horz" lIns="94771" tIns="47385" rIns="94771" bIns="47385" rtlCol="0"/>
          <a:lstStyle>
            <a:lvl1pPr algn="r">
              <a:defRPr sz="1200"/>
            </a:lvl1pPr>
          </a:lstStyle>
          <a:p>
            <a:fld id="{AB1357AC-B911-41D5-B784-0AF0C2992991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1" tIns="47385" rIns="94771" bIns="4738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4771" tIns="47385" rIns="94771" bIns="4738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7"/>
            <a:ext cx="3169919" cy="481727"/>
          </a:xfrm>
          <a:prstGeom prst="rect">
            <a:avLst/>
          </a:prstGeom>
        </p:spPr>
        <p:txBody>
          <a:bodyPr vert="horz" lIns="94771" tIns="47385" rIns="94771" bIns="4738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7"/>
            <a:ext cx="3169919" cy="481727"/>
          </a:xfrm>
          <a:prstGeom prst="rect">
            <a:avLst/>
          </a:prstGeom>
        </p:spPr>
        <p:txBody>
          <a:bodyPr vert="horz" lIns="94771" tIns="47385" rIns="94771" bIns="47385" rtlCol="0" anchor="b"/>
          <a:lstStyle>
            <a:lvl1pPr algn="r">
              <a:defRPr sz="1200"/>
            </a:lvl1pPr>
          </a:lstStyle>
          <a:p>
            <a:fld id="{32B67D1D-873B-41B3-9738-AC192A69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7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012" indent="-296159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4636" indent="-236927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8489" indent="-236927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2343" indent="-236927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6196" indent="-23692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0050" indent="-23692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3906" indent="-23692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27760" indent="-23692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50916E-BDB9-E443-9E54-60C2B4A1430F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423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62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列出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里写的两条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62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把大于</a:t>
            </a:r>
            <a:r>
              <a:rPr lang="en-US" altLang="zh-CN" dirty="0" smtClean="0"/>
              <a:t>0.8</a:t>
            </a:r>
            <a:r>
              <a:rPr lang="zh-CN" altLang="en-US" dirty="0" smtClean="0"/>
              <a:t>的下面，用一个下划线强调一下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62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6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http://www.cbronline.com/BRHome/ResizeImage/_Uploads_NewsArticle_4159576_main.jpg/1024/1024/Details/0/0</a:t>
            </a:r>
          </a:p>
          <a:p>
            <a:r>
              <a:rPr lang="en-US" dirty="0" smtClean="0"/>
              <a:t>http://www.autorentalnews.com/fc_resources/ARN%20Nov-Dec%2009%20faucet.jpg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4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54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提一下都是</a:t>
            </a:r>
            <a:r>
              <a:rPr lang="en-US" altLang="zh-CN" smtClean="0"/>
              <a:t>log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54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54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54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7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7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7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http://www.datacenterdynamics.com/power-cooling/one-minute-of-data-center-downtime-costs-us7900-on-average/83956.fullarticle</a:t>
            </a:r>
          </a:p>
          <a:p>
            <a:r>
              <a:rPr lang="en-US" dirty="0" smtClean="0"/>
              <a:t>http://www.theatlantic.com/technology/archive/2014/10/facebook-is-losing-24420-per-minute/382054/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study of US data centers: 2013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2014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Amazon: 2016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51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7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7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7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77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96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14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14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2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20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48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22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16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6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ASE</a:t>
            </a:r>
            <a:r>
              <a:rPr lang="zh-CN" altLang="en-US" dirty="0" smtClean="0"/>
              <a:t>里写的三点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7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48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What</a:t>
            </a:r>
            <a:r>
              <a:rPr lang="en-US" altLang="zh-CN" baseline="0" dirty="0" smtClean="0"/>
              <a:t> is log? (used by developers and operators to record runtime information)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4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可以一步步出来，给一个真实例子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40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可以一步步出来，给一个真实例子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67D1D-873B-41B3-9738-AC192A692B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4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4BBC-327D-4BD5-81E7-4684ABA29769}" type="datetime1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0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E3F-C649-4FEF-8F83-60471101A99F}" type="datetime1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8CDAB-E5A9-4794-8F52-ECB9F25956CB}" type="datetime1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9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2FF1-3A78-456F-A58D-8627944F9228}" type="datetime1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</a:lstStyle>
          <a:p>
            <a:fld id="{2280AAAA-3E06-44C7-9CF6-7642BC7F59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9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59F6-16BF-433E-91DA-98EA4AE0290B}" type="datetime1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8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9ADB-C17F-4CC8-8417-2E19359692B8}" type="datetime1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4980-1020-4AB6-B845-9E4558C63826}" type="datetime1">
              <a:rPr lang="en-US" smtClean="0"/>
              <a:t>7/5/2016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9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A18EB-0FB5-4BB5-939C-0C7FEB459617}" type="datetime1">
              <a:rPr lang="en-US" smtClean="0"/>
              <a:t>7/5/2016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1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1DF0-5908-4446-BCD7-B9DC0A96E573}" type="datetime1">
              <a:rPr lang="en-US" smtClean="0"/>
              <a:t>7/5/2016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5D2B-E7A0-4D19-AB2D-F6282B95ECCB}" type="datetime1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5162-879D-4C3F-A6EB-65315315BD9F}" type="datetime1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5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F5137-E101-41E0-9799-33EC6FBB70F0}" type="datetime1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6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Yanone Kaffeesatz Light"/>
          <a:ea typeface="+mn-ea"/>
          <a:cs typeface="Yanone Kaffeesatz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>
          <a:xfrm>
            <a:off x="-76200" y="1676400"/>
            <a:ext cx="9220200" cy="222795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An Evaluation Study on </a:t>
            </a:r>
            <a: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6000" b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Log </a:t>
            </a:r>
            <a:r>
              <a:rPr lang="en-US" sz="6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Parsing</a:t>
            </a:r>
            <a:r>
              <a:rPr lang="en-US" sz="6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and Its Use in Log Mining</a:t>
            </a:r>
          </a:p>
        </p:txBody>
      </p:sp>
      <p:sp>
        <p:nvSpPr>
          <p:cNvPr id="15363" name="Rectangle 30"/>
          <p:cNvSpPr>
            <a:spLocks noChangeArrowheads="1"/>
          </p:cNvSpPr>
          <p:nvPr/>
        </p:nvSpPr>
        <p:spPr bwMode="auto">
          <a:xfrm>
            <a:off x="914400" y="4431609"/>
            <a:ext cx="7133416" cy="158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</a:t>
            </a:r>
            <a:r>
              <a:rPr lang="en-US" altLang="zh-CN" sz="3200" b="1" dirty="0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injia He</a:t>
            </a:r>
            <a:r>
              <a:rPr lang="en-US" altLang="zh-CN" sz="2800" b="1" dirty="0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</a:t>
            </a:r>
            <a:r>
              <a:rPr lang="en-US" altLang="zh-CN" sz="2800" dirty="0" err="1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Jieming</a:t>
            </a:r>
            <a:r>
              <a:rPr lang="en-US" altLang="zh-CN" sz="2800" dirty="0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Zhu, </a:t>
            </a:r>
            <a:r>
              <a:rPr lang="en-US" altLang="zh-CN" sz="2800" dirty="0" err="1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Shilin</a:t>
            </a:r>
            <a:r>
              <a:rPr lang="en-US" altLang="zh-CN" sz="2800" dirty="0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He, Jian Li, Michael R. </a:t>
            </a:r>
            <a:r>
              <a:rPr lang="en-US" altLang="zh-CN" sz="2800" dirty="0" err="1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Lyu</a:t>
            </a:r>
            <a:endParaRPr lang="en-US" sz="2800" dirty="0" smtClean="0">
              <a:solidFill>
                <a:srgbClr val="40404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>
              <a:lnSpc>
                <a:spcPct val="110000"/>
              </a:lnSpc>
            </a:pPr>
            <a:endParaRPr lang="en-US" sz="2800" dirty="0" smtClean="0">
              <a:solidFill>
                <a:srgbClr val="40404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sz="2800" dirty="0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Supervisor: Prof. Michael R. </a:t>
            </a:r>
            <a:r>
              <a:rPr lang="en-US" sz="2800" dirty="0" err="1" smtClean="0">
                <a:solidFill>
                  <a:srgbClr val="40404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Lyu</a:t>
            </a:r>
            <a:endParaRPr lang="en-US" sz="2800" dirty="0">
              <a:solidFill>
                <a:srgbClr val="40404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pic>
        <p:nvPicPr>
          <p:cNvPr id="1026" name="Picture 2" descr="D:\Photos\照片\CUHK图片\校徽\左右排列\hor_4c_jpg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09600"/>
            <a:ext cx="3810000" cy="66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6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86000"/>
            <a:ext cx="7848600" cy="15240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Why evaluation study on log parsing methods?</a:t>
            </a:r>
            <a:endParaRPr lang="en-US" sz="4800" b="1" dirty="0">
              <a:solidFill>
                <a:srgbClr val="FF000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Motivation and Contribution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382000" cy="4895165"/>
          </a:xfrm>
        </p:spPr>
        <p:txBody>
          <a:bodyPr>
            <a:normAutofit fontScale="92500" lnSpcReduction="10000"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Developers are unaware of the </a:t>
            </a:r>
            <a:r>
              <a:rPr lang="en-US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accuracy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and </a:t>
            </a:r>
            <a:r>
              <a:rPr lang="en-US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efficiency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of different log parsing methods.</a:t>
            </a: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Developers do not know the impact of log parsers on subsequent log mining tasks.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Developers have to re-implement or even re-design a new log parser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77000" y="6356350"/>
            <a:ext cx="2133600" cy="365125"/>
          </a:xfrm>
        </p:spPr>
        <p:txBody>
          <a:bodyPr/>
          <a:lstStyle/>
          <a:p>
            <a:fld id="{2280AAAA-3E06-44C7-9CF6-7642BC7F59BB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4343400"/>
            <a:ext cx="64008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We obtain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6 </a:t>
            </a:r>
            <a:r>
              <a:rPr lang="en-US" dirty="0" smtClean="0">
                <a:latin typeface="Calibri" panose="020F0502020204030204" pitchFamily="34" charset="0"/>
              </a:rPr>
              <a:t>insightful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findings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</a:rPr>
              <a:t>by evaluating the performance of 4 log parsing methods on 5 data sets.</a:t>
            </a: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72000" y="2362200"/>
            <a:ext cx="1143000" cy="762000"/>
            <a:chOff x="4572000" y="2362200"/>
            <a:chExt cx="1143000" cy="7620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5143500" y="2362200"/>
              <a:ext cx="0" cy="304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572000" y="2754868"/>
              <a:ext cx="1143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</a:rPr>
                <a:t>2 findings 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72200" y="1219200"/>
            <a:ext cx="1143000" cy="750332"/>
            <a:chOff x="6172200" y="1219200"/>
            <a:chExt cx="1143000" cy="750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781800" y="1696998"/>
              <a:ext cx="0" cy="27253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172200" y="1219200"/>
              <a:ext cx="1143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</a:rPr>
                <a:t>2 findings 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15200" y="3429000"/>
            <a:ext cx="1485900" cy="369332"/>
            <a:chOff x="7315200" y="3429000"/>
            <a:chExt cx="1485900" cy="369332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315200" y="3645932"/>
              <a:ext cx="26670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658100" y="3429000"/>
              <a:ext cx="1143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</a:rPr>
                <a:t>2 findings 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14450" y="6135469"/>
            <a:ext cx="64008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We implement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4</a:t>
            </a:r>
            <a:r>
              <a:rPr lang="en-US" dirty="0" smtClean="0">
                <a:latin typeface="Calibri" panose="020F0502020204030204" pitchFamily="34" charset="0"/>
              </a:rPr>
              <a:t> log parsing methods and make them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open-source</a:t>
            </a:r>
            <a:r>
              <a:rPr lang="en-US" dirty="0" smtClean="0">
                <a:latin typeface="Calibri" panose="020F0502020204030204" pitchFamily="34" charset="0"/>
              </a:rPr>
              <a:t> for reuse.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7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</a:t>
            </a:r>
            <a:r>
              <a:rPr lang="en-US" altLang="zh-CN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tate-of-the-art Log Parsing Methods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/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SLCT: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Simple </a:t>
            </a:r>
            <a:r>
              <a:rPr lang="en-US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Logfile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Clustering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Tool [IPOM’03]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IPL</a:t>
            </a:r>
            <a:r>
              <a:rPr lang="en-US" altLang="zh-CN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oM</a:t>
            </a:r>
            <a:r>
              <a:rPr lang="en-US" altLang="zh-CN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n-US" altLang="zh-CN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Iterative Partitioning Log </a:t>
            </a:r>
            <a:r>
              <a:rPr lang="en-US" altLang="zh-CN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Mining [KDD’09, TKDE’12]</a:t>
            </a:r>
            <a:endParaRPr lang="en-US" altLang="zh-CN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LKE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Key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Extraction [ICDM’09]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LogSig</a:t>
            </a:r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Signature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Extraction [CIKM’11]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b="1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324600" y="2209800"/>
            <a:ext cx="2438400" cy="1219200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Heuristic Rules</a:t>
            </a:r>
            <a:endParaRPr lang="en-US" sz="24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324600" y="4495800"/>
            <a:ext cx="2438400" cy="1219200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Clustering Algorithms</a:t>
            </a:r>
            <a:endParaRPr lang="en-US" sz="2400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6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Evaluation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>
            <a:normAutofit lnSpcReduction="10000"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RQ1: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What is the accuracy of the state-of-the-art log parsing methods?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RQ2</a:t>
            </a:r>
            <a:r>
              <a:rPr lang="en-US" altLang="zh-CN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n-US" altLang="zh-CN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these log parsing methods scale with the volume of logs?</a:t>
            </a:r>
            <a:endParaRPr lang="en-US" altLang="zh-CN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RQ3: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different log parsers affect the results of log mining?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b="1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Evaluation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>
            <a:normAutofit lnSpcReduction="10000"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RQ1: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What is the accuracy of the state-of-the-art log parsing methods?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RQ2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these log parsing methods scale with the volume of logs?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RQ3: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different log parsers affect the results of log mining?</a:t>
            </a:r>
            <a:endParaRPr lang="en-US" dirty="0">
              <a:solidFill>
                <a:schemeClr val="bg1">
                  <a:lumMod val="8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b="1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>
            <a:normAutofit lnSpcReduction="10000"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RQ1: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What is the accuracy of the state-of-the-art log parsing methods?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RQ2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these log parsing methods scale with the volume of logs?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RQ3: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different log parsers affect the results of log mining?</a:t>
            </a:r>
            <a:endParaRPr lang="en-US" dirty="0">
              <a:solidFill>
                <a:schemeClr val="bg1">
                  <a:lumMod val="8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b="1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15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52400"/>
            <a:ext cx="46482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382000" cy="5592763"/>
          </a:xfrm>
        </p:spPr>
        <p:txBody>
          <a:bodyPr>
            <a:normAutofit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Data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set (supercomputer,  distributed system, standalone software)</a:t>
            </a: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Randomly select 2,000 logs from each data set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52400"/>
            <a:ext cx="46482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71800"/>
            <a:ext cx="63817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838200" y="4419600"/>
            <a:ext cx="381000" cy="2286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8200" y="5029200"/>
            <a:ext cx="381000" cy="2286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96200" y="3352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[DSN’07]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96200" y="38216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[TKDE’12]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96200" y="45836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[SOSP’09]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152400"/>
            <a:ext cx="46482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382000" cy="5592763"/>
          </a:xfrm>
        </p:spPr>
        <p:txBody>
          <a:bodyPr>
            <a:normAutofit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Accuracy: </a:t>
            </a:r>
            <a:r>
              <a:rPr lang="en-US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F-measure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of clustering algorithm</a:t>
            </a:r>
          </a:p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TP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assigns 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two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logs with the same log event 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 the same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cluster</a:t>
            </a:r>
          </a:p>
          <a:p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TN: assigns 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two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logs with different log events 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to different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clusters</a:t>
            </a:r>
          </a:p>
          <a:p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FP: assigns two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logs with different log events to 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the same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cluster</a:t>
            </a:r>
          </a:p>
          <a:p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FN: 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assigns two logs with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the same log 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events to different clusters</a:t>
            </a:r>
          </a:p>
          <a:p>
            <a:endParaRPr lang="en-US" sz="2400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Precision = TP/(TP+FP)                 Recall = TP/(TP+FN)</a:t>
            </a:r>
          </a:p>
          <a:p>
            <a:endParaRPr lang="en-US" sz="2400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sz="2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F-measure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= 2 * Precision * Recall / (Precision + Recall)</a:t>
            </a:r>
            <a:endParaRPr lang="en-US" sz="24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sz="2400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sz="24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6019800"/>
            <a:ext cx="5791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矩形 7"/>
          <p:cNvSpPr/>
          <p:nvPr/>
        </p:nvSpPr>
        <p:spPr>
          <a:xfrm>
            <a:off x="990600" y="4485382"/>
            <a:ext cx="7350580" cy="954107"/>
          </a:xfrm>
          <a:prstGeom prst="rect">
            <a:avLst/>
          </a:prstGeom>
          <a:solidFill>
            <a:srgbClr val="3760AA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Finding 1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 Current log parsing methods achieve high overall parsing </a:t>
            </a:r>
            <a:r>
              <a:rPr lang="en-US" altLang="zh-CN" sz="2800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accuracy (F-measure).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152400"/>
            <a:ext cx="46482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28024"/>
              </p:ext>
            </p:extLst>
          </p:nvPr>
        </p:nvGraphicFramePr>
        <p:xfrm>
          <a:off x="1447800" y="1875624"/>
          <a:ext cx="6219126" cy="1858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/>
                <a:gridCol w="812800"/>
                <a:gridCol w="838200"/>
                <a:gridCol w="1066800"/>
                <a:gridCol w="1219200"/>
                <a:gridCol w="1113726"/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BGL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HPC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HDFS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Zookeeper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Proxifier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SLCT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0.61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0.81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0.86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0.92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0.89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IPLoM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0.99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0.64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0.99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0.94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LKE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0.67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0.17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0.57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0.78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0.81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LogSig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0.26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0.77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0.91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0.96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0.84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3505200" y="25908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38800" y="25908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95800" y="25908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81800" y="25908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29718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29718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38800" y="29718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81800" y="29718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81800" y="3361765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86835" y="37338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638800" y="3715871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81800" y="3706906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30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矩形 7"/>
          <p:cNvSpPr/>
          <p:nvPr/>
        </p:nvSpPr>
        <p:spPr>
          <a:xfrm>
            <a:off x="990600" y="5092005"/>
            <a:ext cx="7350580" cy="1384995"/>
          </a:xfrm>
          <a:prstGeom prst="rect">
            <a:avLst/>
          </a:prstGeom>
          <a:solidFill>
            <a:srgbClr val="3760AA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Finding 2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 Simple log preprocessing using domain knowledge (e.g. removal of IP address) can further improve log parsing accuracy.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152400"/>
            <a:ext cx="46482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13127"/>
              </p:ext>
            </p:extLst>
          </p:nvPr>
        </p:nvGraphicFramePr>
        <p:xfrm>
          <a:off x="1143000" y="2637624"/>
          <a:ext cx="6893381" cy="1858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219200"/>
                <a:gridCol w="1219200"/>
                <a:gridCol w="1143000"/>
                <a:gridCol w="1219200"/>
                <a:gridCol w="1025981"/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BGL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HPC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HDFS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Zookeeper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Proxifier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SLCT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0.61/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0.94</a:t>
                      </a:r>
                      <a:endParaRPr lang="en-US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0.81/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0.86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0.86/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0.93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0.92/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0.92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0.89/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IPLoM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0.99</a:t>
                      </a:r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0.99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0.64/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0.64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0.99/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1.00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0.94/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0.90/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LKE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0.67/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0.70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0.17/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0.17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0.57/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0.96</a:t>
                      </a:r>
                      <a:endParaRPr lang="en-US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0.78/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0.82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0.81/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LogSig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0.26/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a:t>0.98</a:t>
                      </a:r>
                      <a:endParaRPr lang="en-US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0.77/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0.87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0.91/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0.93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0.96/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0.99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</a:rPr>
                        <a:t>0.84/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655637"/>
            <a:ext cx="8382000" cy="5592763"/>
          </a:xfrm>
        </p:spPr>
        <p:txBody>
          <a:bodyPr>
            <a:normAutofit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Preprocess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the raw logs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(remove IP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addresses in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HPC &amp; Zookeeper &amp; HDFS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core IDs in BGL, and block IDs in HDFS)</a:t>
            </a:r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03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458200" cy="1981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System reliability is very </a:t>
            </a:r>
            <a:r>
              <a:rPr lang="en-US" sz="5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important</a:t>
            </a:r>
            <a:endParaRPr lang="en-US" sz="5400" b="1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04800" y="4191000"/>
            <a:ext cx="3505200" cy="1912740"/>
            <a:chOff x="457200" y="4191000"/>
            <a:chExt cx="3505200" cy="19127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4191000"/>
              <a:ext cx="3345850" cy="19127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362200" y="5410200"/>
              <a:ext cx="1600200" cy="5676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libri" panose="020F0502020204030204" pitchFamily="34" charset="0"/>
                </a:rPr>
                <a:t>Failures</a:t>
              </a:r>
              <a:endParaRPr lang="en-US" b="1" dirty="0">
                <a:latin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5410200"/>
              <a:ext cx="1600200" cy="5676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libri" panose="020F0502020204030204" pitchFamily="34" charset="0"/>
                </a:rPr>
                <a:t>System</a:t>
              </a:r>
              <a:endParaRPr lang="en-US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8" name="Right Arrow 7"/>
          <p:cNvSpPr/>
          <p:nvPr/>
        </p:nvSpPr>
        <p:spPr>
          <a:xfrm>
            <a:off x="4572000" y="4738762"/>
            <a:ext cx="1219200" cy="81721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62400"/>
            <a:ext cx="1654270" cy="23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>
            <a:normAutofit lnSpcReduction="10000"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RQ1: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What is the accuracy of the state-of-the-art log parsing methods?</a:t>
            </a:r>
            <a:endParaRPr lang="en-US" dirty="0">
              <a:solidFill>
                <a:schemeClr val="bg1">
                  <a:lumMod val="8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RQ2</a:t>
            </a:r>
            <a:r>
              <a:rPr lang="en-US" altLang="zh-CN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n-US" altLang="zh-CN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these log parsing methods scale with the volume of logs?</a:t>
            </a:r>
            <a:endParaRPr lang="en-US" altLang="zh-CN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RQ3: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different log parsers affect the results of log mining?</a:t>
            </a:r>
            <a:endParaRPr lang="en-US" dirty="0">
              <a:solidFill>
                <a:schemeClr val="bg1">
                  <a:lumMod val="8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b="1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0" y="152400"/>
            <a:ext cx="2895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152400"/>
            <a:ext cx="15240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7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94180"/>
              </p:ext>
            </p:extLst>
          </p:nvPr>
        </p:nvGraphicFramePr>
        <p:xfrm>
          <a:off x="1524000" y="3200400"/>
          <a:ext cx="6371527" cy="184647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97032"/>
                <a:gridCol w="832718"/>
                <a:gridCol w="858740"/>
                <a:gridCol w="1092942"/>
                <a:gridCol w="1249077"/>
                <a:gridCol w="1141018"/>
              </a:tblGrid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 panose="020F0502020204030204" pitchFamily="34" charset="0"/>
                        </a:rPr>
                        <a:t>BGL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400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4k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40k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400k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4m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 panose="020F0502020204030204" pitchFamily="34" charset="0"/>
                        </a:rPr>
                        <a:t>HPC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600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15k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75k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375k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 panose="020F0502020204030204" pitchFamily="34" charset="0"/>
                        </a:rPr>
                        <a:t>HDFS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100k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1m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10m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 panose="020F0502020204030204" pitchFamily="34" charset="0"/>
                        </a:rPr>
                        <a:t>Zookeeper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8k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16k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32k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64k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latin typeface="Calibri" panose="020F0502020204030204" pitchFamily="34" charset="0"/>
                        </a:rPr>
                        <a:t>Proxifier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600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1200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2400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4800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9600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00" y="152400"/>
            <a:ext cx="2895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71600" y="152400"/>
            <a:ext cx="15240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2849563"/>
          </a:xfrm>
        </p:spPr>
        <p:txBody>
          <a:bodyPr>
            <a:normAutofit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Evaluate the running time of log parsing methods on all data sets by </a:t>
            </a:r>
            <a:r>
              <a:rPr lang="en-US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varying the number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of raw logs.</a:t>
            </a:r>
          </a:p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5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00" y="152400"/>
            <a:ext cx="2895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71600" y="152400"/>
            <a:ext cx="15240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772577"/>
            <a:ext cx="2374256" cy="243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88" y="3808646"/>
            <a:ext cx="2376987" cy="243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" y="1066801"/>
            <a:ext cx="2291254" cy="236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78" y="1066800"/>
            <a:ext cx="2312555" cy="236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56" y="1066800"/>
            <a:ext cx="2301358" cy="236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7"/>
          <p:cNvSpPr/>
          <p:nvPr/>
        </p:nvSpPr>
        <p:spPr>
          <a:xfrm>
            <a:off x="439510" y="2765705"/>
            <a:ext cx="8112580" cy="1384995"/>
          </a:xfrm>
          <a:prstGeom prst="rect">
            <a:avLst/>
          </a:prstGeom>
          <a:solidFill>
            <a:srgbClr val="3760AA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Finding 3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 Clustering-based log parsing methods could not scale well on large log data, which implies the demand for parallelization.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078837"/>
              </p:ext>
            </p:extLst>
          </p:nvPr>
        </p:nvGraphicFramePr>
        <p:xfrm>
          <a:off x="1524000" y="4020930"/>
          <a:ext cx="6371527" cy="184647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97032"/>
                <a:gridCol w="832718"/>
                <a:gridCol w="858740"/>
                <a:gridCol w="1092942"/>
                <a:gridCol w="1249077"/>
                <a:gridCol w="1141018"/>
              </a:tblGrid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 panose="020F0502020204030204" pitchFamily="34" charset="0"/>
                        </a:rPr>
                        <a:t>BGL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400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4k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40k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400k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 panose="020F0502020204030204" pitchFamily="34" charset="0"/>
                        </a:rPr>
                        <a:t>4m</a:t>
                      </a:r>
                      <a:endParaRPr lang="en-US" sz="1800" b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 panose="020F0502020204030204" pitchFamily="34" charset="0"/>
                        </a:rPr>
                        <a:t>HPC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600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15k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75k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375k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 panose="020F0502020204030204" pitchFamily="34" charset="0"/>
                        </a:rPr>
                        <a:t>HDFS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100k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1m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10m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 panose="020F0502020204030204" pitchFamily="34" charset="0"/>
                        </a:rPr>
                        <a:t>Zookeeper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8k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16k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32k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64k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69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latin typeface="Calibri" panose="020F0502020204030204" pitchFamily="34" charset="0"/>
                        </a:rPr>
                        <a:t>Proxifier</a:t>
                      </a:r>
                      <a:endParaRPr lang="en-US" sz="18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600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1200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2400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4800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9600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00" y="152400"/>
            <a:ext cx="2895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71600" y="152400"/>
            <a:ext cx="15240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2849563"/>
          </a:xfrm>
        </p:spPr>
        <p:txBody>
          <a:bodyPr>
            <a:normAutofit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/>
              <a:t>The accuracy of log parser is affected by </a:t>
            </a:r>
            <a:r>
              <a:rPr lang="en-US" b="1" dirty="0" smtClean="0"/>
              <a:t>parameters</a:t>
            </a:r>
            <a:r>
              <a:rPr lang="en-US" dirty="0" smtClean="0"/>
              <a:t>, which should be set beforehand.</a:t>
            </a:r>
            <a:endParaRPr lang="en-US" b="1" dirty="0" smtClean="0"/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 the parameters tuned on the 2,000 sample data sets, and evaluate the accuracy on data set with </a:t>
            </a:r>
            <a:r>
              <a:rPr lang="en-US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different size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868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00" y="152400"/>
            <a:ext cx="2895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71600" y="152400"/>
            <a:ext cx="15240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77" y="849975"/>
            <a:ext cx="2592923" cy="265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913" y="859630"/>
            <a:ext cx="2580174" cy="264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93" y="859631"/>
            <a:ext cx="2548887" cy="264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68197"/>
            <a:ext cx="2514600" cy="259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70" y="3834921"/>
            <a:ext cx="2570230" cy="266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7"/>
          <p:cNvSpPr/>
          <p:nvPr/>
        </p:nvSpPr>
        <p:spPr>
          <a:xfrm>
            <a:off x="533400" y="3160693"/>
            <a:ext cx="8112580" cy="954107"/>
          </a:xfrm>
          <a:prstGeom prst="rect">
            <a:avLst/>
          </a:prstGeom>
          <a:solidFill>
            <a:srgbClr val="3760AA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Finding 4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</a:t>
            </a:r>
            <a:r>
              <a:rPr lang="en-US" altLang="zh-CN" sz="2800" i="1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Parameter tuning </a:t>
            </a:r>
            <a:r>
              <a:rPr lang="en-US" altLang="zh-CN" sz="2800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of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parsing methods is a time-consuming task, especially on large log datasets.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>
            <a:normAutofit lnSpcReduction="10000"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RQ1: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What is the accuracy of the state-of-the-art log parsing methods?</a:t>
            </a:r>
            <a:endParaRPr lang="en-US" dirty="0">
              <a:solidFill>
                <a:schemeClr val="bg1">
                  <a:lumMod val="8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 smtClean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RQ2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these log parsing methods scale with the volume of logs?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RQ3: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How do different log parsers affect the results of log mining?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b="1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152400"/>
            <a:ext cx="3276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3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07160" y="1470345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7160" y="1470346"/>
            <a:ext cx="8158888" cy="5082854"/>
          </a:xfrm>
        </p:spPr>
        <p:txBody>
          <a:bodyPr>
            <a:normAutofit/>
          </a:bodyPr>
          <a:lstStyle/>
          <a:p>
            <a:pPr lvl="1"/>
            <a:endParaRPr lang="en-US" altLang="zh-CN" sz="25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5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 smtClean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 smtClean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2"/>
            <a:endParaRPr lang="en-US" altLang="zh-CN" sz="2100" dirty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 smtClean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5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5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marL="365760" lvl="1" indent="0">
              <a:buNone/>
            </a:pPr>
            <a:endParaRPr lang="en-US" altLang="zh-CN" sz="2400" dirty="0" smtClean="0">
              <a:latin typeface="Corbel" pitchFamily="34" charset="0"/>
              <a:ea typeface="ＭＳ Ｐゴシック" pitchFamily="34" charset="-128"/>
            </a:endParaRPr>
          </a:p>
          <a:p>
            <a:pPr lvl="1"/>
            <a:endParaRPr lang="en-US" altLang="zh-CN" sz="2400" dirty="0">
              <a:latin typeface="Corbel" pitchFamily="34" charset="0"/>
              <a:ea typeface="ＭＳ Ｐゴシック" pitchFamily="34" charset="-128"/>
            </a:endParaRPr>
          </a:p>
          <a:p>
            <a:pPr lvl="1"/>
            <a:endParaRPr lang="en-US" altLang="zh-CN" sz="25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5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marL="365760" lvl="1" indent="0">
              <a:buNone/>
            </a:pPr>
            <a:endParaRPr lang="en-US" altLang="zh-CN" sz="25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b="1" dirty="0" smtClean="0">
              <a:latin typeface="Microsoft JhengHei" pitchFamily="34" charset="-120"/>
              <a:ea typeface="Microsoft JhengHei" pitchFamily="34" charset="-120"/>
              <a:cs typeface="Segoe UI" pitchFamily="34" charset="0"/>
            </a:endParaRPr>
          </a:p>
          <a:p>
            <a:pPr marL="365760" lvl="1" indent="0">
              <a:lnSpc>
                <a:spcPct val="110000"/>
              </a:lnSpc>
              <a:buNone/>
            </a:pPr>
            <a:endParaRPr lang="en-US" altLang="zh-CN" dirty="0" smtClean="0">
              <a:latin typeface="Microsoft JhengHei" pitchFamily="34" charset="-120"/>
              <a:ea typeface="Microsoft JhengHei" pitchFamily="34" charset="-120"/>
              <a:cs typeface="Segoe UI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dirty="0" smtClean="0">
              <a:latin typeface="Microsoft JhengHei" pitchFamily="34" charset="-120"/>
              <a:ea typeface="Microsoft JhengHei" pitchFamily="34" charset="-120"/>
              <a:cs typeface="Segoe UI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0A3DBB-76EC-4DF7-827B-DC6A851A3F9C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5181600"/>
          </a:xfrm>
        </p:spPr>
        <p:txBody>
          <a:bodyPr>
            <a:normAutofit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/>
              <a:t>Evaluate the effectiveness of log parsing methods on log mining</a:t>
            </a:r>
            <a:endParaRPr lang="en-US" b="1" dirty="0" smtClean="0"/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Case study on real-world anomaly detection task [SOSP’09]</a:t>
            </a:r>
          </a:p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11,175,629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HDFS logs</a:t>
            </a:r>
          </a:p>
          <a:p>
            <a:r>
              <a:rPr lang="en-US" dirty="0" smtClean="0">
                <a:solidFill>
                  <a:srgbClr val="FF0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575,061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HDFS blocks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16,838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anomalies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71600" y="152400"/>
            <a:ext cx="3276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02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7"/>
    </mc:Choice>
    <mc:Fallback xmlns="">
      <p:transition spd="slow" advTm="3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07160" y="1470345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7160" y="1470346"/>
            <a:ext cx="8158888" cy="5082854"/>
          </a:xfrm>
        </p:spPr>
        <p:txBody>
          <a:bodyPr>
            <a:normAutofit/>
          </a:bodyPr>
          <a:lstStyle/>
          <a:p>
            <a:pPr lvl="1"/>
            <a:endParaRPr lang="en-US" altLang="zh-CN" sz="25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5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 smtClean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 smtClean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2"/>
            <a:endParaRPr lang="en-US" altLang="zh-CN" sz="2100" dirty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400" dirty="0" smtClean="0">
              <a:latin typeface="Corbe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5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500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marL="365760" lvl="1" indent="0">
              <a:buNone/>
            </a:pPr>
            <a:endParaRPr lang="en-US" altLang="zh-CN" sz="2400" dirty="0" smtClean="0">
              <a:latin typeface="Corbel" pitchFamily="34" charset="0"/>
              <a:ea typeface="ＭＳ Ｐゴシック" pitchFamily="34" charset="-128"/>
            </a:endParaRPr>
          </a:p>
          <a:p>
            <a:pPr lvl="1"/>
            <a:endParaRPr lang="en-US" altLang="zh-CN" sz="2400" dirty="0">
              <a:latin typeface="Corbel" pitchFamily="34" charset="0"/>
              <a:ea typeface="ＭＳ Ｐゴシック" pitchFamily="34" charset="-128"/>
            </a:endParaRPr>
          </a:p>
          <a:p>
            <a:pPr lvl="1"/>
            <a:endParaRPr lang="en-US" altLang="zh-CN" sz="25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lvl="1"/>
            <a:endParaRPr lang="en-US" altLang="zh-CN" sz="25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pPr marL="365760" lvl="1" indent="0">
              <a:buNone/>
            </a:pPr>
            <a:endParaRPr lang="en-US" altLang="zh-CN" sz="2500" b="1" dirty="0" smtClean="0">
              <a:latin typeface="Arial" pitchFamily="34" charset="0"/>
              <a:ea typeface="SimSun-ExtB" pitchFamily="49" charset="-122"/>
              <a:cs typeface="Arial" pitchFamily="34" charset="0"/>
            </a:endParaRPr>
          </a:p>
          <a:p>
            <a:endParaRPr lang="en-US" altLang="zh-CN" sz="2800" b="1" dirty="0" smtClean="0">
              <a:latin typeface="Microsoft JhengHei" pitchFamily="34" charset="-120"/>
              <a:ea typeface="Microsoft JhengHei" pitchFamily="34" charset="-120"/>
              <a:cs typeface="Segoe UI" pitchFamily="34" charset="0"/>
            </a:endParaRPr>
          </a:p>
          <a:p>
            <a:pPr marL="365760" lvl="1" indent="0">
              <a:lnSpc>
                <a:spcPct val="110000"/>
              </a:lnSpc>
              <a:buNone/>
            </a:pPr>
            <a:endParaRPr lang="en-US" altLang="zh-CN" dirty="0" smtClean="0">
              <a:latin typeface="Microsoft JhengHei" pitchFamily="34" charset="-120"/>
              <a:ea typeface="Microsoft JhengHei" pitchFamily="34" charset="-120"/>
              <a:cs typeface="Segoe UI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dirty="0" smtClean="0">
              <a:latin typeface="Microsoft JhengHei" pitchFamily="34" charset="-120"/>
              <a:ea typeface="Microsoft JhengHei" pitchFamily="34" charset="-120"/>
              <a:cs typeface="Segoe UI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0A3DBB-76EC-4DF7-827B-DC6A851A3F9C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382000" cy="5181600"/>
          </a:xfrm>
        </p:spPr>
        <p:txBody>
          <a:bodyPr>
            <a:normAutofit/>
          </a:bodyPr>
          <a:lstStyle/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/>
              <a:t>Parse the raw logs use three log parsers respectively (SLCT, </a:t>
            </a:r>
            <a:r>
              <a:rPr lang="en-US" dirty="0" err="1" smtClean="0"/>
              <a:t>IPLoM</a:t>
            </a:r>
            <a:r>
              <a:rPr lang="en-US" dirty="0" smtClean="0"/>
              <a:t>, </a:t>
            </a:r>
            <a:r>
              <a:rPr lang="en-US" dirty="0" err="1" smtClean="0"/>
              <a:t>LogSig</a:t>
            </a:r>
            <a:r>
              <a:rPr lang="en-US" dirty="0" smtClean="0"/>
              <a:t>).</a:t>
            </a:r>
            <a:endParaRPr lang="en-US" b="1" dirty="0" smtClean="0"/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Generate event count matrix, where each row represent a </a:t>
            </a:r>
            <a:r>
              <a:rPr lang="en-US" dirty="0" smtClean="0">
                <a:solidFill>
                  <a:srgbClr val="FF0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block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each column is </a:t>
            </a:r>
            <a:r>
              <a:rPr lang="en-US" dirty="0" smtClean="0">
                <a:solidFill>
                  <a:srgbClr val="FF0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#occurrence of log event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 PCA-based anomaly detection method to detect anomalies [SIGCOMM’04, SOSP’09]</a:t>
            </a:r>
          </a:p>
          <a:p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71600" y="152400"/>
            <a:ext cx="3276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43" y="4038600"/>
            <a:ext cx="4329113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62200" y="4038600"/>
            <a:ext cx="2514600" cy="27051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362200" y="5562600"/>
            <a:ext cx="4450556" cy="13335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105400" y="3962400"/>
            <a:ext cx="1828800" cy="1143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698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7"/>
    </mc:Choice>
    <mc:Fallback xmlns="">
      <p:transition spd="slow" advTm="3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0A3DBB-76EC-4DF7-827B-DC6A851A3F9C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71600" y="152400"/>
            <a:ext cx="3276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gnetic Disk 5"/>
          <p:cNvSpPr/>
          <p:nvPr/>
        </p:nvSpPr>
        <p:spPr>
          <a:xfrm>
            <a:off x="1666875" y="1447800"/>
            <a:ext cx="1181100" cy="106680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SLCT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Flowchart: Magnetic Disk 13"/>
          <p:cNvSpPr/>
          <p:nvPr/>
        </p:nvSpPr>
        <p:spPr>
          <a:xfrm>
            <a:off x="3238500" y="1447800"/>
            <a:ext cx="1181100" cy="106680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IPLoM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4800600" y="1447800"/>
            <a:ext cx="1181100" cy="106680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LogSig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6400800" y="1447800"/>
            <a:ext cx="1181100" cy="106680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Ground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Truth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4186239" y="614363"/>
            <a:ext cx="838200" cy="494347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402" y="3505200"/>
            <a:ext cx="655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Anomaly Detection </a:t>
            </a: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employing different log parsers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685800" y="4648200"/>
            <a:ext cx="7848600" cy="15240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Will the performance of log parsers affect the anomaly detection results?</a:t>
            </a:r>
            <a:endParaRPr lang="en-US" sz="4800" b="1" dirty="0">
              <a:solidFill>
                <a:srgbClr val="FF000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2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7"/>
    </mc:Choice>
    <mc:Fallback xmlns="">
      <p:transition spd="slow" advTm="3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0" grpId="0" animBg="1"/>
      <p:bldP spid="11" grpId="0"/>
      <p:bldP spid="2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07160" y="1470345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0A3DBB-76EC-4DF7-827B-DC6A851A3F9C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71600" y="152400"/>
            <a:ext cx="3276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3" y="1066800"/>
            <a:ext cx="825243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095500" y="898844"/>
            <a:ext cx="1828800" cy="24539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05200" y="898844"/>
            <a:ext cx="1828800" cy="24539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29200" y="906622"/>
            <a:ext cx="2057400" cy="24539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58000" y="906622"/>
            <a:ext cx="1981200" cy="24461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19100" y="3962401"/>
            <a:ext cx="8382000" cy="26669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Parsing Accuracy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 F-measure\</a:t>
            </a:r>
          </a:p>
          <a:p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Report Anomaly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#anomalies 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reported by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PCA</a:t>
            </a:r>
          </a:p>
          <a:p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Detected Anomaly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 #true anomalies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detected</a:t>
            </a:r>
          </a:p>
          <a:p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False Alarm</a:t>
            </a:r>
            <a:r>
              <a:rPr lang="en-US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 #wrongly </a:t>
            </a:r>
            <a:r>
              <a:rPr lang="en-US" sz="2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detected anomalies</a:t>
            </a:r>
          </a:p>
          <a:p>
            <a:endParaRPr lang="en-US" sz="2400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9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7"/>
    </mc:Choice>
    <mc:Fallback xmlns="">
      <p:transition spd="slow" advTm="3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Real-World Revenue Loss</a:t>
            </a:r>
            <a:endParaRPr lang="en-US" sz="5400" b="1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45684" y="330307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59" y="152400"/>
            <a:ext cx="6554282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5638800" cy="467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266950" y="2667000"/>
            <a:ext cx="6572250" cy="3276600"/>
            <a:chOff x="2819400" y="2933185"/>
            <a:chExt cx="6191250" cy="265087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933185"/>
              <a:ext cx="6181725" cy="372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3303072"/>
              <a:ext cx="6191250" cy="228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" name="Straight Connector 7"/>
          <p:cNvCxnSpPr/>
          <p:nvPr/>
        </p:nvCxnSpPr>
        <p:spPr>
          <a:xfrm>
            <a:off x="4038600" y="1524000"/>
            <a:ext cx="22026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47932" y="2514600"/>
            <a:ext cx="15096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862124" y="5638800"/>
            <a:ext cx="11013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8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07160" y="1470345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0A3DBB-76EC-4DF7-827B-DC6A851A3F9C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71600" y="152400"/>
            <a:ext cx="3276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3" y="1066800"/>
            <a:ext cx="825243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7"/>
          <p:cNvSpPr/>
          <p:nvPr/>
        </p:nvSpPr>
        <p:spPr>
          <a:xfrm>
            <a:off x="609600" y="3505200"/>
            <a:ext cx="8112580" cy="1384995"/>
          </a:xfrm>
          <a:prstGeom prst="rect">
            <a:avLst/>
          </a:prstGeom>
          <a:solidFill>
            <a:srgbClr val="3760AA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Finding </a:t>
            </a:r>
            <a:r>
              <a:rPr lang="en-US" altLang="zh-CN" sz="2800" i="1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5</a:t>
            </a:r>
            <a:r>
              <a:rPr lang="en-US" altLang="zh-CN" sz="2800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</a:t>
            </a:r>
            <a:r>
              <a:rPr lang="en-US" altLang="zh-CN" sz="2800" i="1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parsing is important because log mining is effective only when the parsing accuracy is high </a:t>
            </a:r>
            <a:r>
              <a:rPr lang="en-US" altLang="zh-CN" sz="2800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enough.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664560" y="2057400"/>
            <a:ext cx="764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62800" y="2057400"/>
            <a:ext cx="1374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168978" y="2133600"/>
            <a:ext cx="136542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566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7"/>
    </mc:Choice>
    <mc:Fallback xmlns="">
      <p:transition spd="slow" advTm="3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07160" y="1470345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0A3DBB-76EC-4DF7-827B-DC6A851A3F9C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0"/>
            <a:ext cx="6553200" cy="609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RQ1: Accuracy    RQ2: Efficiency    RQ3: Impact on log mining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71600" y="152400"/>
            <a:ext cx="3276600" cy="30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3" y="838200"/>
            <a:ext cx="825243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/>
          <p:cNvCxnSpPr/>
          <p:nvPr/>
        </p:nvCxnSpPr>
        <p:spPr>
          <a:xfrm>
            <a:off x="2667000" y="2209800"/>
            <a:ext cx="764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162800" y="2209800"/>
            <a:ext cx="1374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67000" y="2514600"/>
            <a:ext cx="764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162800" y="2514600"/>
            <a:ext cx="1374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64560" y="2209800"/>
            <a:ext cx="764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60360" y="2209800"/>
            <a:ext cx="1374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667000" y="1828800"/>
            <a:ext cx="764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62800" y="1828800"/>
            <a:ext cx="1374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2381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7"/>
    </mc:Choice>
    <mc:Fallback xmlns="">
      <p:transition spd="slow" advTm="3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76" y="4552950"/>
            <a:ext cx="2397887" cy="8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58" y="1946725"/>
            <a:ext cx="3950042" cy="178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5374"/>
            <a:ext cx="8848725" cy="134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0A3DBB-76EC-4DF7-827B-DC6A851A3F9C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440840" y="1143000"/>
            <a:ext cx="764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17640" y="1143000"/>
            <a:ext cx="1374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Magnetic Disk 19"/>
          <p:cNvSpPr/>
          <p:nvPr/>
        </p:nvSpPr>
        <p:spPr>
          <a:xfrm>
            <a:off x="85725" y="3733800"/>
            <a:ext cx="1028700" cy="91440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SLCT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9327497">
            <a:off x="821377" y="3206727"/>
            <a:ext cx="661289" cy="42032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585" y="1677362"/>
            <a:ext cx="3278415" cy="1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866430" y="1600200"/>
            <a:ext cx="363170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90800" y="4826017"/>
            <a:ext cx="1056055" cy="203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72533"/>
            <a:ext cx="2463979" cy="201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828800" y="2209800"/>
            <a:ext cx="2971800" cy="1176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Right Arrow 25"/>
          <p:cNvSpPr/>
          <p:nvPr/>
        </p:nvSpPr>
        <p:spPr>
          <a:xfrm rot="998721">
            <a:off x="960745" y="4657906"/>
            <a:ext cx="661289" cy="42032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334000" y="2630101"/>
            <a:ext cx="447273" cy="42032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4576963" y="4768257"/>
            <a:ext cx="447273" cy="42032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858000" y="3581400"/>
            <a:ext cx="363170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757" y="5791200"/>
            <a:ext cx="6854914" cy="1012962"/>
          </a:xfrm>
          <a:prstGeom prst="rect">
            <a:avLst/>
          </a:prstGeom>
        </p:spPr>
      </p:pic>
      <p:cxnSp>
        <p:nvCxnSpPr>
          <p:cNvPr id="36" name="Straight Connector 17"/>
          <p:cNvCxnSpPr/>
          <p:nvPr/>
        </p:nvCxnSpPr>
        <p:spPr>
          <a:xfrm>
            <a:off x="1750160" y="6705600"/>
            <a:ext cx="764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0"/>
          <p:cNvCxnSpPr/>
          <p:nvPr/>
        </p:nvCxnSpPr>
        <p:spPr>
          <a:xfrm>
            <a:off x="6626960" y="6705600"/>
            <a:ext cx="1374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24384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alibri" panose="020F0502020204030204" pitchFamily="34" charset="0"/>
              </a:rPr>
              <a:t>Original SLCT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49162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alibri" panose="020F0502020204030204" pitchFamily="34" charset="0"/>
              </a:rPr>
              <a:t>Refined</a:t>
            </a:r>
          </a:p>
          <a:p>
            <a:pPr algn="ctr"/>
            <a:r>
              <a:rPr lang="en-US" dirty="0" smtClean="0">
                <a:solidFill>
                  <a:srgbClr val="00B0F0"/>
                </a:solidFill>
                <a:latin typeface="Calibri" panose="020F0502020204030204" pitchFamily="34" charset="0"/>
              </a:rPr>
              <a:t>SLCT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808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7"/>
    </mc:Choice>
    <mc:Fallback xmlns="">
      <p:transition spd="slow" advTm="3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8" grpId="0" animBg="1"/>
      <p:bldP spid="30" grpId="0" animBg="1"/>
      <p:bldP spid="19" grpId="0" animBg="1"/>
      <p:bldP spid="26" grpId="0" animBg="1"/>
      <p:bldP spid="27" grpId="0" animBg="1"/>
      <p:bldP spid="29" grpId="0" animBg="1"/>
      <p:bldP spid="31" grpId="0" animBg="1"/>
      <p:bldP spid="6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76" y="4552950"/>
            <a:ext cx="2397887" cy="8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58" y="1946725"/>
            <a:ext cx="3950042" cy="178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5374"/>
            <a:ext cx="8848725" cy="134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00A3DBB-76EC-4DF7-827B-DC6A851A3F9C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440840" y="1143000"/>
            <a:ext cx="764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17640" y="1143000"/>
            <a:ext cx="1374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Magnetic Disk 19"/>
          <p:cNvSpPr/>
          <p:nvPr/>
        </p:nvSpPr>
        <p:spPr>
          <a:xfrm>
            <a:off x="85725" y="3733800"/>
            <a:ext cx="1028700" cy="91440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</a:rPr>
              <a:t>SLCT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9327497">
            <a:off x="821377" y="3206727"/>
            <a:ext cx="661289" cy="42032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585" y="1677362"/>
            <a:ext cx="3278415" cy="1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866430" y="1600200"/>
            <a:ext cx="363170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90800" y="4826017"/>
            <a:ext cx="1056055" cy="203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72533"/>
            <a:ext cx="2463979" cy="201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828800" y="2209800"/>
            <a:ext cx="2971800" cy="1176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Right Arrow 25"/>
          <p:cNvSpPr/>
          <p:nvPr/>
        </p:nvSpPr>
        <p:spPr>
          <a:xfrm rot="998721">
            <a:off x="960745" y="4657906"/>
            <a:ext cx="661289" cy="42032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334000" y="2630101"/>
            <a:ext cx="447273" cy="42032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4576963" y="4768257"/>
            <a:ext cx="447273" cy="42032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858000" y="3581400"/>
            <a:ext cx="363170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757" y="5791200"/>
            <a:ext cx="6854914" cy="1012962"/>
          </a:xfrm>
          <a:prstGeom prst="rect">
            <a:avLst/>
          </a:prstGeom>
        </p:spPr>
      </p:pic>
      <p:sp>
        <p:nvSpPr>
          <p:cNvPr id="22" name="矩形 7"/>
          <p:cNvSpPr/>
          <p:nvPr/>
        </p:nvSpPr>
        <p:spPr>
          <a:xfrm>
            <a:off x="678924" y="2527518"/>
            <a:ext cx="8112580" cy="1815882"/>
          </a:xfrm>
          <a:prstGeom prst="rect">
            <a:avLst/>
          </a:prstGeom>
          <a:solidFill>
            <a:srgbClr val="3760AA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Finding </a:t>
            </a:r>
            <a:r>
              <a:rPr lang="en-US" altLang="zh-CN" sz="2800" i="1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6</a:t>
            </a:r>
            <a:r>
              <a:rPr lang="en-US" altLang="zh-CN" sz="2800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:</a:t>
            </a:r>
            <a:r>
              <a:rPr lang="en-US" altLang="zh-CN" sz="2800" i="1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mining is sensitive to some critical events. </a:t>
            </a:r>
            <a:r>
              <a:rPr lang="en-US" altLang="zh-CN" sz="2800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Errors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 parsing </a:t>
            </a:r>
            <a:r>
              <a:rPr lang="en-US" altLang="zh-CN" sz="2800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 log event could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even cause </a:t>
            </a:r>
            <a:r>
              <a:rPr lang="en-US" altLang="zh-CN" sz="2800" dirty="0" smtClean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nearly an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order of magnitude performance degradation in log mining.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24" name="Straight Connector 17"/>
          <p:cNvCxnSpPr/>
          <p:nvPr/>
        </p:nvCxnSpPr>
        <p:spPr>
          <a:xfrm>
            <a:off x="1750160" y="6705600"/>
            <a:ext cx="764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0"/>
          <p:cNvCxnSpPr/>
          <p:nvPr/>
        </p:nvCxnSpPr>
        <p:spPr>
          <a:xfrm>
            <a:off x="6626960" y="6705600"/>
            <a:ext cx="1374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279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7"/>
    </mc:Choice>
    <mc:Fallback xmlns="">
      <p:transition spd="slow" advTm="3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724400"/>
            <a:ext cx="9144000" cy="1219200"/>
          </a:xfrm>
          <a:prstGeom prst="rect">
            <a:avLst/>
          </a:prstGeom>
          <a:solidFill>
            <a:srgbClr val="FCC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CAA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5072390"/>
            <a:ext cx="8753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Parsers are open </a:t>
            </a:r>
            <a:r>
              <a:rPr lang="en-US" altLang="zh-CN" sz="28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source on </a:t>
            </a:r>
            <a:r>
              <a:rPr lang="en-US" altLang="zh-CN" sz="2800" b="1" dirty="0" smtClean="0">
                <a:latin typeface="Open Sans Condensed" panose="020B0806030504020204" pitchFamily="34" charset="0"/>
                <a:ea typeface="ＭＳ Ｐゴシック" charset="-128"/>
                <a:cs typeface="Open Sans Condensed" panose="020B0806030504020204" pitchFamily="34" charset="0"/>
              </a:rPr>
              <a:t>github.com/</a:t>
            </a:r>
            <a:r>
              <a:rPr lang="en-US" altLang="zh-CN" sz="2800" b="1" dirty="0" err="1" smtClean="0">
                <a:latin typeface="Open Sans Condensed" panose="020B0806030504020204" pitchFamily="34" charset="0"/>
                <a:ea typeface="ＭＳ Ｐゴシック" charset="-128"/>
                <a:cs typeface="Open Sans Condensed" panose="020B0806030504020204" pitchFamily="34" charset="0"/>
              </a:rPr>
              <a:t>cuhk-cse</a:t>
            </a:r>
            <a:r>
              <a:rPr lang="en-US" altLang="zh-CN" sz="2800" b="1" dirty="0" smtClean="0">
                <a:latin typeface="Open Sans Condensed" panose="020B0806030504020204" pitchFamily="34" charset="0"/>
                <a:ea typeface="ＭＳ Ｐゴシック" charset="-128"/>
                <a:cs typeface="Open Sans Condensed" panose="020B0806030504020204" pitchFamily="34" charset="0"/>
              </a:rPr>
              <a:t>/</a:t>
            </a:r>
            <a:r>
              <a:rPr lang="en-US" altLang="zh-CN" sz="2800" b="1" dirty="0" err="1" smtClean="0">
                <a:latin typeface="Open Sans Condensed" panose="020B0806030504020204" pitchFamily="34" charset="0"/>
                <a:ea typeface="ＭＳ Ｐゴシック" charset="-128"/>
                <a:cs typeface="Open Sans Condensed" panose="020B0806030504020204" pitchFamily="34" charset="0"/>
              </a:rPr>
              <a:t>logparser</a:t>
            </a:r>
            <a:endParaRPr lang="zh-CN" altLang="en-US" sz="2800" b="1" dirty="0">
              <a:latin typeface="Open Sans Condensed" panose="020B0806030504020204" pitchFamily="34" charset="0"/>
              <a:ea typeface="ＭＳ Ｐゴシック" charset="-128"/>
              <a:cs typeface="Open Sans Condensed" panose="020B080603050402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5" y="95251"/>
            <a:ext cx="540753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8" y="95250"/>
            <a:ext cx="49005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23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Conclusion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35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>
            <a:normAutofit lnSpcReduction="10000"/>
          </a:bodyPr>
          <a:lstStyle/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Conduct an evaluation study on four state-of-the-art log parsing methods in terms of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accuracy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and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efficiency</a:t>
            </a: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 case study of the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effectiveness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of log parsing methods on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log mining</a:t>
            </a: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Release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the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source code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of the studied log parsers for reuse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7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Future </a:t>
            </a:r>
            <a:r>
              <a:rPr lang="en-US" sz="48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Log parsing on large volume of logs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Parallel log parsers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Online </a:t>
            </a:r>
            <a:r>
              <a:rPr lang="en-US" smtClean="0">
                <a:solidFill>
                  <a:prstClr val="black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parsers</a:t>
            </a:r>
            <a:endParaRPr lang="en-US" dirty="0">
              <a:solidFill>
                <a:prstClr val="black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More log mining tasks</a:t>
            </a:r>
          </a:p>
          <a:p>
            <a:pPr lvl="1"/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Failure classification</a:t>
            </a:r>
          </a:p>
          <a:p>
            <a:pPr lvl="1"/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Program verification</a:t>
            </a:r>
          </a:p>
          <a:p>
            <a:pPr lvl="1"/>
            <a:endParaRPr lang="en-US" dirty="0" smtClean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Thank you!</a:t>
            </a:r>
            <a:endParaRPr lang="en-US" sz="54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3276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Q&amp;A</a:t>
            </a:r>
            <a:endParaRPr lang="en-US" sz="54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724400"/>
            <a:ext cx="9144000" cy="1219200"/>
          </a:xfrm>
          <a:prstGeom prst="rect">
            <a:avLst/>
          </a:prstGeom>
          <a:solidFill>
            <a:srgbClr val="FCC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CAA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5072390"/>
            <a:ext cx="6934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Find our parsers on </a:t>
            </a:r>
            <a:r>
              <a:rPr lang="en-US" altLang="zh-CN" sz="2800" b="1" dirty="0" smtClean="0">
                <a:latin typeface="Open Sans Condensed" panose="020B0806030504020204" pitchFamily="34" charset="0"/>
                <a:ea typeface="ＭＳ Ｐゴシック" charset="-128"/>
                <a:cs typeface="Open Sans Condensed" panose="020B0806030504020204" pitchFamily="34" charset="0"/>
              </a:rPr>
              <a:t>github.com/</a:t>
            </a:r>
            <a:r>
              <a:rPr lang="en-US" altLang="zh-CN" sz="2800" b="1" dirty="0" err="1" smtClean="0">
                <a:latin typeface="Open Sans Condensed" panose="020B0806030504020204" pitchFamily="34" charset="0"/>
                <a:ea typeface="ＭＳ Ｐゴシック" charset="-128"/>
                <a:cs typeface="Open Sans Condensed" panose="020B0806030504020204" pitchFamily="34" charset="0"/>
              </a:rPr>
              <a:t>cuhk-cse</a:t>
            </a:r>
            <a:r>
              <a:rPr lang="en-US" altLang="zh-CN" sz="2800" b="1" dirty="0" smtClean="0">
                <a:latin typeface="Open Sans Condensed" panose="020B0806030504020204" pitchFamily="34" charset="0"/>
                <a:ea typeface="ＭＳ Ｐゴシック" charset="-128"/>
                <a:cs typeface="Open Sans Condensed" panose="020B0806030504020204" pitchFamily="34" charset="0"/>
              </a:rPr>
              <a:t>/</a:t>
            </a:r>
            <a:r>
              <a:rPr lang="en-US" altLang="zh-CN" sz="2800" b="1" dirty="0" err="1" smtClean="0">
                <a:latin typeface="Open Sans Condensed" panose="020B0806030504020204" pitchFamily="34" charset="0"/>
                <a:ea typeface="ＭＳ Ｐゴシック" charset="-128"/>
                <a:cs typeface="Open Sans Condensed" panose="020B0806030504020204" pitchFamily="34" charset="0"/>
              </a:rPr>
              <a:t>logparser</a:t>
            </a:r>
            <a:endParaRPr lang="zh-CN" altLang="en-US" sz="2800" b="1" dirty="0">
              <a:latin typeface="Open Sans Condensed" panose="020B0806030504020204" pitchFamily="34" charset="0"/>
              <a:ea typeface="ＭＳ Ｐゴシック" charset="-128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5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SLCT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First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work on automated log parsing, inspired by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association rule mining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Has been employed in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event log mining [NOMS’08], symptom-based problem determination [CASCON’10], network alert classification [CNSM’10], etc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.</a:t>
            </a:r>
          </a:p>
          <a:p>
            <a:endParaRPr lang="en-US" sz="1400" dirty="0">
              <a:solidFill>
                <a:srgbClr val="00B0F0"/>
              </a:solidFill>
              <a:latin typeface="Calibri" panose="020F0502020204030204" pitchFamily="34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3400" y="4114800"/>
            <a:ext cx="2286000" cy="2548354"/>
            <a:chOff x="533400" y="4114800"/>
            <a:chExt cx="2286000" cy="2548354"/>
          </a:xfrm>
        </p:grpSpPr>
        <p:grpSp>
          <p:nvGrpSpPr>
            <p:cNvPr id="5" name="Group 4"/>
            <p:cNvGrpSpPr/>
            <p:nvPr/>
          </p:nvGrpSpPr>
          <p:grpSpPr>
            <a:xfrm>
              <a:off x="533400" y="4495800"/>
              <a:ext cx="2286000" cy="2167354"/>
              <a:chOff x="533400" y="4495800"/>
              <a:chExt cx="2286000" cy="216735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3400" y="4495800"/>
                <a:ext cx="2286000" cy="18288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33400" y="4495800"/>
                <a:ext cx="2286000" cy="3810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Word     Position   Frequency</a:t>
                </a:r>
                <a:endParaRPr lang="en-US" sz="1400" b="1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33400" y="4876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send         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   1             2000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33400" y="5257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port          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   4             2000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33400" y="5638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send              </a:t>
                </a:r>
                <a:r>
                  <a:rPr lang="en-US" sz="140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2               100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400" y="59436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……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85800" y="6324600"/>
                <a:ext cx="198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alibri" panose="020F0502020204030204" pitchFamily="34" charset="0"/>
                  </a:rPr>
                  <a:t>Word vocabulary</a:t>
                </a:r>
                <a:endParaRPr lang="en-US" sz="1600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990600" y="41148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(1)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429000" y="4114800"/>
            <a:ext cx="2286000" cy="2548354"/>
            <a:chOff x="3429000" y="4114800"/>
            <a:chExt cx="2286000" cy="2548354"/>
          </a:xfrm>
        </p:grpSpPr>
        <p:sp>
          <p:nvSpPr>
            <p:cNvPr id="13" name="Rectangle 12"/>
            <p:cNvSpPr/>
            <p:nvPr/>
          </p:nvSpPr>
          <p:spPr>
            <a:xfrm>
              <a:off x="3429000" y="4495800"/>
              <a:ext cx="2286000" cy="18288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81400" y="6324600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</a:rPr>
                <a:t>Cluster </a:t>
              </a:r>
              <a:r>
                <a:rPr lang="en-US" sz="1600" dirty="0">
                  <a:latin typeface="Calibri" panose="020F0502020204030204" pitchFamily="34" charset="0"/>
                </a:rPr>
                <a:t>c</a:t>
              </a:r>
              <a:r>
                <a:rPr lang="en-US" sz="1600" dirty="0" smtClean="0">
                  <a:latin typeface="Calibri" panose="020F0502020204030204" pitchFamily="34" charset="0"/>
                </a:rPr>
                <a:t>andidates</a:t>
              </a:r>
              <a:endParaRPr lang="en-US" sz="1600" dirty="0">
                <a:latin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86200" y="41148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(2)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29000" y="44958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send file from port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29000" y="48768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Receiving block </a:t>
              </a:r>
              <a:r>
                <a:rPr lang="en-US" sz="14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src</a:t>
              </a:r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* </a:t>
              </a:r>
              <a:r>
                <a:rPr lang="en-US" sz="14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dest</a:t>
              </a:r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29000" y="52578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Verification succeed for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29000" y="56388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Delete block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29000" y="59436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……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24600" y="4114800"/>
            <a:ext cx="2286000" cy="2548354"/>
            <a:chOff x="6324600" y="4114800"/>
            <a:chExt cx="2286000" cy="2548354"/>
          </a:xfrm>
        </p:grpSpPr>
        <p:sp>
          <p:nvSpPr>
            <p:cNvPr id="19" name="Rectangle 18"/>
            <p:cNvSpPr/>
            <p:nvPr/>
          </p:nvSpPr>
          <p:spPr>
            <a:xfrm>
              <a:off x="6324600" y="4495800"/>
              <a:ext cx="2286000" cy="18288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77000" y="6324600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</a:rPr>
                <a:t>Log </a:t>
              </a:r>
              <a:r>
                <a:rPr lang="en-US" sz="1600" dirty="0">
                  <a:latin typeface="Calibri" panose="020F0502020204030204" pitchFamily="34" charset="0"/>
                </a:rPr>
                <a:t>e</a:t>
              </a:r>
              <a:r>
                <a:rPr lang="en-US" sz="1600" dirty="0" smtClean="0">
                  <a:latin typeface="Calibri" panose="020F0502020204030204" pitchFamily="34" charset="0"/>
                </a:rPr>
                <a:t>vent </a:t>
              </a:r>
              <a:r>
                <a:rPr lang="en-US" sz="1600" dirty="0">
                  <a:latin typeface="Calibri" panose="020F0502020204030204" pitchFamily="34" charset="0"/>
                </a:rPr>
                <a:t>g</a:t>
              </a:r>
              <a:r>
                <a:rPr lang="en-US" sz="1600" dirty="0" smtClean="0">
                  <a:latin typeface="Calibri" panose="020F0502020204030204" pitchFamily="34" charset="0"/>
                </a:rPr>
                <a:t>eneration</a:t>
              </a:r>
              <a:endParaRPr lang="en-US" sz="1600" dirty="0">
                <a:latin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81800" y="41148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(3)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324600" y="44958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send file from port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24600" y="49530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Receiving block </a:t>
              </a:r>
              <a:r>
                <a:rPr lang="en-US" sz="14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src</a:t>
              </a:r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* </a:t>
              </a:r>
              <a:r>
                <a:rPr lang="en-US" sz="14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dest</a:t>
              </a:r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24600" y="54864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……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6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IPLoM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/>
          <a:lstStyle/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Based on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heuristic rules</a:t>
            </a: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Has been employed by event log analysis [IM’13], event summarization [SDM’14],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39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6200" y="3505200"/>
            <a:ext cx="2438400" cy="2548354"/>
            <a:chOff x="304800" y="3505200"/>
            <a:chExt cx="2438400" cy="2548354"/>
          </a:xfrm>
        </p:grpSpPr>
        <p:grpSp>
          <p:nvGrpSpPr>
            <p:cNvPr id="5" name="Group 4"/>
            <p:cNvGrpSpPr/>
            <p:nvPr/>
          </p:nvGrpSpPr>
          <p:grpSpPr>
            <a:xfrm>
              <a:off x="304800" y="3505200"/>
              <a:ext cx="2438400" cy="2548354"/>
              <a:chOff x="3429000" y="4114800"/>
              <a:chExt cx="2286000" cy="254835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429000" y="4495800"/>
                <a:ext cx="2286000" cy="18288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505200" y="6324600"/>
                <a:ext cx="2209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alibri" panose="020F0502020204030204" pitchFamily="34" charset="0"/>
                  </a:rPr>
                  <a:t>Partition by event size</a:t>
                </a:r>
                <a:endParaRPr lang="en-US" sz="16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886200" y="4114800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alibri" panose="020F0502020204030204" pitchFamily="34" charset="0"/>
                  </a:rPr>
                  <a:t>(1)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429000" y="4495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Delete block blk_1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429000" y="4876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Delete block blk_2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429000" y="5257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Verification succeed for blk_1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429000" y="5638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Verification succeed for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blk_2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429000" y="59436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……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>
              <a:off x="304800" y="4648200"/>
              <a:ext cx="24384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04800" y="5410200"/>
              <a:ext cx="24384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590800" y="3505200"/>
            <a:ext cx="1828800" cy="2548354"/>
            <a:chOff x="304800" y="3505200"/>
            <a:chExt cx="2438400" cy="2548354"/>
          </a:xfrm>
        </p:grpSpPr>
        <p:grpSp>
          <p:nvGrpSpPr>
            <p:cNvPr id="22" name="Group 21"/>
            <p:cNvGrpSpPr/>
            <p:nvPr/>
          </p:nvGrpSpPr>
          <p:grpSpPr>
            <a:xfrm>
              <a:off x="304800" y="3505200"/>
              <a:ext cx="2438400" cy="2548354"/>
              <a:chOff x="3429000" y="4114800"/>
              <a:chExt cx="2286000" cy="254835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429000" y="4495800"/>
                <a:ext cx="2286000" cy="18288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505200" y="6324600"/>
                <a:ext cx="2209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alibri" panose="020F0502020204030204" pitchFamily="34" charset="0"/>
                  </a:rPr>
                  <a:t>Partition by word position</a:t>
                </a:r>
                <a:endParaRPr lang="en-US" sz="16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886200" y="4114800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alibri" panose="020F0502020204030204" pitchFamily="34" charset="0"/>
                  </a:rPr>
                  <a:t>(2)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429000" y="4495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Delete   block     blk_1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429000" y="4876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Delete   block     blk_2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429000" y="5257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Send      blk_1     time1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429000" y="5638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Send      blk_2     time2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429000" y="59436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……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>
              <a:off x="304800" y="4648200"/>
              <a:ext cx="24384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4800" y="5410200"/>
              <a:ext cx="2438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495800" y="3505200"/>
            <a:ext cx="1950720" cy="3040797"/>
            <a:chOff x="304800" y="3505200"/>
            <a:chExt cx="2438400" cy="3040797"/>
          </a:xfrm>
        </p:grpSpPr>
        <p:grpSp>
          <p:nvGrpSpPr>
            <p:cNvPr id="34" name="Group 33"/>
            <p:cNvGrpSpPr/>
            <p:nvPr/>
          </p:nvGrpSpPr>
          <p:grpSpPr>
            <a:xfrm>
              <a:off x="304800" y="3505200"/>
              <a:ext cx="2438400" cy="3040797"/>
              <a:chOff x="3429000" y="4114800"/>
              <a:chExt cx="2286000" cy="304079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429000" y="4495800"/>
                <a:ext cx="2286000" cy="18288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505200" y="6324600"/>
                <a:ext cx="2209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alibri" panose="020F0502020204030204" pitchFamily="34" charset="0"/>
                  </a:rPr>
                  <a:t>Partition by mapping (1-1, 1-M, M-M)</a:t>
                </a:r>
                <a:endParaRPr lang="en-US" sz="16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886200" y="4114800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alibri" panose="020F0502020204030204" pitchFamily="34" charset="0"/>
                  </a:rPr>
                  <a:t>(3)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429000" y="4495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Delete     block     blk_1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29000" y="4876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Delete     block     blk_2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29000" y="5257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Remove  block     blk_3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429000" y="5638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Remove  block     blk_4   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429000" y="59436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……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>
              <a:off x="304800" y="4648200"/>
              <a:ext cx="24384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04800" y="5410200"/>
              <a:ext cx="2438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553200" y="3505200"/>
            <a:ext cx="2286000" cy="2209800"/>
            <a:chOff x="6324600" y="4114800"/>
            <a:chExt cx="2286000" cy="2209800"/>
          </a:xfrm>
        </p:grpSpPr>
        <p:sp>
          <p:nvSpPr>
            <p:cNvPr id="47" name="Rectangle 46"/>
            <p:cNvSpPr/>
            <p:nvPr/>
          </p:nvSpPr>
          <p:spPr>
            <a:xfrm>
              <a:off x="6324600" y="4495800"/>
              <a:ext cx="2286000" cy="18288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81800" y="41148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(4)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4600" y="44958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send file from port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4600" y="49530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Receiving block </a:t>
              </a:r>
              <a:r>
                <a:rPr lang="en-US" sz="14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src</a:t>
              </a:r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* </a:t>
              </a:r>
              <a:r>
                <a:rPr lang="en-US" sz="14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dest</a:t>
              </a:r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324600" y="54864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……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781800" y="57574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Log event generation</a:t>
            </a:r>
            <a:endParaRPr lang="en-US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0520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sz="5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Logs</a:t>
            </a:r>
            <a:r>
              <a:rPr lang="en-US" sz="5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are widely-employed to enhance the system reliability by 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5400" b="1" dirty="0" smtClean="0">
                <a:solidFill>
                  <a:srgbClr val="FF0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LKE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/>
          <a:lstStyle/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Developed by Microsoft</a:t>
            </a: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Based on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clustering algorithm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and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heuristic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48400" y="2656582"/>
            <a:ext cx="2357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Log Clustering: </a:t>
            </a:r>
            <a:r>
              <a:rPr lang="en-US" sz="1600" dirty="0" smtClean="0">
                <a:latin typeface="Calibri" panose="020F0502020204030204" pitchFamily="34" charset="0"/>
              </a:rPr>
              <a:t>Hierarchical clustering with customized weighted edit distance</a:t>
            </a:r>
            <a:endParaRPr lang="en-US" sz="1600" dirty="0">
              <a:latin typeface="Calibri" panose="020F050202020403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92362"/>
            <a:ext cx="3952216" cy="129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84" y="4038600"/>
            <a:ext cx="3571216" cy="155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329680" y="4256782"/>
            <a:ext cx="2357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Cluster Splitting: </a:t>
            </a:r>
            <a:r>
              <a:rPr lang="en-US" sz="1600" dirty="0" smtClean="0">
                <a:latin typeface="Calibri" panose="020F0502020204030204" pitchFamily="34" charset="0"/>
              </a:rPr>
              <a:t>find longest common word sequence, split by heuristics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52" name="Curved Up Arrow 51"/>
          <p:cNvSpPr/>
          <p:nvPr/>
        </p:nvSpPr>
        <p:spPr>
          <a:xfrm rot="5400000">
            <a:off x="1564704" y="3774505"/>
            <a:ext cx="762000" cy="375791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urved Up Arrow 56"/>
          <p:cNvSpPr/>
          <p:nvPr/>
        </p:nvSpPr>
        <p:spPr>
          <a:xfrm rot="5400000">
            <a:off x="1793304" y="5679505"/>
            <a:ext cx="762000" cy="375791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20" y="5725418"/>
            <a:ext cx="3434080" cy="105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6324600" y="6019800"/>
            <a:ext cx="235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Log event extraction</a:t>
            </a:r>
            <a:endParaRPr lang="en-US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60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5" grpId="0"/>
      <p:bldP spid="52" grpId="0" animBg="1"/>
      <p:bldP spid="57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LogSig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678363"/>
          </a:xfrm>
        </p:spPr>
        <p:txBody>
          <a:bodyPr/>
          <a:lstStyle/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Tailored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clustering algorithm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inspired by K-means clustering</a:t>
            </a:r>
          </a:p>
          <a:p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Has been employed in system monitoring [KDD’13]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33400" y="3242846"/>
            <a:ext cx="2438400" cy="2201108"/>
            <a:chOff x="304800" y="3505200"/>
            <a:chExt cx="2438400" cy="2201108"/>
          </a:xfrm>
        </p:grpSpPr>
        <p:grpSp>
          <p:nvGrpSpPr>
            <p:cNvPr id="6" name="Group 5"/>
            <p:cNvGrpSpPr/>
            <p:nvPr/>
          </p:nvGrpSpPr>
          <p:grpSpPr>
            <a:xfrm>
              <a:off x="304800" y="3505200"/>
              <a:ext cx="2438400" cy="2201108"/>
              <a:chOff x="3429000" y="4114800"/>
              <a:chExt cx="2286000" cy="2201108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429000" y="4495800"/>
                <a:ext cx="2286000" cy="148155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505200" y="5977354"/>
                <a:ext cx="2209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alibri" panose="020F0502020204030204" pitchFamily="34" charset="0"/>
                  </a:rPr>
                  <a:t>Word pair generation</a:t>
                </a:r>
                <a:endParaRPr lang="en-US" sz="16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886200" y="4114800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alibri" panose="020F0502020204030204" pitchFamily="34" charset="0"/>
                  </a:rPr>
                  <a:t>(1)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429000" y="4495800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Delete block blk_1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429000" y="4910554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(Delete, block)  (Delete, blk_1)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429000" y="5291554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                (block blk_1)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429000" y="5596354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……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304800" y="4300954"/>
              <a:ext cx="24384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4800" y="5062954"/>
              <a:ext cx="24384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019800" y="3513892"/>
            <a:ext cx="2286000" cy="1667708"/>
            <a:chOff x="6324600" y="4114800"/>
            <a:chExt cx="2286000" cy="1667708"/>
          </a:xfrm>
        </p:grpSpPr>
        <p:sp>
          <p:nvSpPr>
            <p:cNvPr id="18" name="Rectangle 17"/>
            <p:cNvSpPr/>
            <p:nvPr/>
          </p:nvSpPr>
          <p:spPr>
            <a:xfrm>
              <a:off x="6324600" y="4495800"/>
              <a:ext cx="2286000" cy="98625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77000" y="544395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</a:rPr>
                <a:t>Log </a:t>
              </a:r>
              <a:r>
                <a:rPr lang="en-US" sz="1600" dirty="0">
                  <a:latin typeface="Calibri" panose="020F0502020204030204" pitchFamily="34" charset="0"/>
                </a:rPr>
                <a:t>e</a:t>
              </a:r>
              <a:r>
                <a:rPr lang="en-US" sz="1600" dirty="0" smtClean="0">
                  <a:latin typeface="Calibri" panose="020F0502020204030204" pitchFamily="34" charset="0"/>
                </a:rPr>
                <a:t>vent </a:t>
              </a:r>
              <a:r>
                <a:rPr lang="en-US" sz="1600" dirty="0">
                  <a:latin typeface="Calibri" panose="020F0502020204030204" pitchFamily="34" charset="0"/>
                </a:rPr>
                <a:t>g</a:t>
              </a:r>
              <a:r>
                <a:rPr lang="en-US" sz="1600" dirty="0" smtClean="0">
                  <a:latin typeface="Calibri" panose="020F0502020204030204" pitchFamily="34" charset="0"/>
                </a:rPr>
                <a:t>eneration</a:t>
              </a:r>
              <a:endParaRPr lang="en-US" sz="1600" dirty="0">
                <a:latin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1800" y="41148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(3)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24600" y="4495800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send file from port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24600" y="4834354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Receiving block </a:t>
              </a:r>
              <a:r>
                <a:rPr lang="en-US" sz="14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src</a:t>
              </a:r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* </a:t>
              </a:r>
              <a:r>
                <a:rPr lang="en-US" sz="1400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dest</a:t>
              </a:r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*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24600" y="5062954"/>
              <a:ext cx="2286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……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29000" y="3200404"/>
            <a:ext cx="2133600" cy="2819396"/>
            <a:chOff x="3429000" y="3200404"/>
            <a:chExt cx="2133600" cy="2819396"/>
          </a:xfrm>
        </p:grpSpPr>
        <p:grpSp>
          <p:nvGrpSpPr>
            <p:cNvPr id="24" name="Group 23"/>
            <p:cNvGrpSpPr/>
            <p:nvPr/>
          </p:nvGrpSpPr>
          <p:grpSpPr>
            <a:xfrm>
              <a:off x="3429000" y="3200404"/>
              <a:ext cx="2133600" cy="2819396"/>
              <a:chOff x="6324600" y="4114800"/>
              <a:chExt cx="2286000" cy="272505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324600" y="4495800"/>
                <a:ext cx="2286000" cy="190215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477000" y="6501301"/>
                <a:ext cx="198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alibri" panose="020F0502020204030204" pitchFamily="34" charset="0"/>
                  </a:rPr>
                  <a:t>Log Clustering</a:t>
                </a:r>
                <a:endParaRPr lang="en-US" sz="16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781800" y="4114800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alibri" panose="020F0502020204030204" pitchFamily="34" charset="0"/>
                  </a:rPr>
                  <a:t>(2)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324600" y="4691254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1. A potential value is calculated based on word pairs 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324600" y="5354107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2. According to potential value, a log is assigned to a cluster</a:t>
                </a: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3429000" y="5092210"/>
              <a:ext cx="2133600" cy="394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3. Iterate until no cluster-changes occur 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98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86000"/>
            <a:ext cx="7848600" cy="15240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Parsing is </a:t>
            </a:r>
            <a:r>
              <a:rPr lang="en-US" sz="48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important</a:t>
            </a:r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, but </a:t>
            </a:r>
            <a:r>
              <a:rPr lang="en-US" sz="4800" b="1" dirty="0" smtClean="0">
                <a:solidFill>
                  <a:srgbClr val="FF0000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challenging</a:t>
            </a:r>
            <a:endParaRPr lang="en-US" sz="4800" b="1" dirty="0">
              <a:solidFill>
                <a:srgbClr val="FF000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962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sz="40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Manual maintenance of log event is difficult, even with the help of regular expression</a:t>
            </a:r>
            <a:endParaRPr lang="en-US" dirty="0">
              <a:latin typeface="Yanone Kaffeesatz Bold" panose="02000000000000000000" pitchFamily="2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2255837"/>
            <a:ext cx="83820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The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volume of log is growing </a:t>
            </a:r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rapidly.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For example, at a rate of around 50 gigabytes (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120~200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million lines) per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hour [</a:t>
            </a:r>
            <a:r>
              <a:rPr lang="en-US" dirty="0" err="1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Mi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TPDS’13]</a:t>
            </a:r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</a:p>
          <a:p>
            <a:endParaRPr lang="en-US" dirty="0" smtClean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Developer may not understand the logging purpose.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Modern systems often integrate open source software components written by hundreds of developers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[Xu SOSP’09]</a:t>
            </a:r>
          </a:p>
          <a:p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Log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printing statements in modern systems </a:t>
            </a:r>
            <a:r>
              <a:rPr lang="en-US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update frequently.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For example, a system in Google encounters tens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or even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hundreds of new log printing statements every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month independent </a:t>
            </a:r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of the development </a:t>
            </a:r>
            <a:r>
              <a:rPr lang="en-US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stage [Xu PhD Thesis’10]</a:t>
            </a:r>
            <a:endParaRPr lang="en-US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8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953000"/>
            <a:ext cx="9144000" cy="1676400"/>
          </a:xfrm>
          <a:prstGeom prst="rect">
            <a:avLst/>
          </a:prstGeom>
          <a:solidFill>
            <a:srgbClr val="C3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CAA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143000"/>
            <a:ext cx="9144000" cy="1600200"/>
          </a:xfrm>
          <a:prstGeom prst="rect">
            <a:avLst/>
          </a:prstGeom>
          <a:solidFill>
            <a:srgbClr val="D6C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CAA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48000"/>
            <a:ext cx="9144000" cy="1600200"/>
          </a:xfrm>
          <a:prstGeom prst="rect">
            <a:avLst/>
          </a:prstGeom>
          <a:solidFill>
            <a:srgbClr val="FCC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CAA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20762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Analysis</a:t>
            </a:r>
            <a:endParaRPr lang="en-US" sz="4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3124200"/>
            <a:ext cx="5638800" cy="838200"/>
          </a:xfrm>
        </p:spPr>
        <p:txBody>
          <a:bodyPr>
            <a:normAutofit/>
          </a:bodyPr>
          <a:lstStyle/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Detecting largescale system problems by mining console </a:t>
            </a:r>
            <a:r>
              <a:rPr lang="en-US" sz="2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logs </a:t>
            </a:r>
            <a:r>
              <a:rPr lang="en-US" sz="22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[SOSP’09] </a:t>
            </a:r>
            <a:endParaRPr lang="en-US" sz="22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90800" y="3505200"/>
            <a:ext cx="685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2" y="3166595"/>
            <a:ext cx="1794488" cy="12530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575" y="4419600"/>
            <a:ext cx="1753625" cy="152400"/>
          </a:xfrm>
          <a:prstGeom prst="rect">
            <a:avLst/>
          </a:prstGeom>
          <a:solidFill>
            <a:srgbClr val="FCC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Anomaly Detection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429000" y="3810000"/>
            <a:ext cx="5638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Clustering based Problem Identification for Online Service Systems </a:t>
            </a:r>
            <a:r>
              <a:rPr lang="en-US" sz="22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[ICSE’16] </a:t>
            </a:r>
            <a:endParaRPr lang="en-US" sz="22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90800" y="4191000"/>
            <a:ext cx="685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12" y="1299881"/>
            <a:ext cx="1794488" cy="114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608575" y="2447739"/>
            <a:ext cx="1753625" cy="152400"/>
          </a:xfrm>
          <a:prstGeom prst="rect">
            <a:avLst/>
          </a:prstGeom>
          <a:solidFill>
            <a:srgbClr val="D6C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Program Verification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429000" y="1219200"/>
            <a:ext cx="5638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Leveraging existing instrumentation to automatically infer </a:t>
            </a:r>
            <a:r>
              <a:rPr lang="en-US" sz="2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invariant-constrained </a:t>
            </a:r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models </a:t>
            </a:r>
            <a:r>
              <a:rPr lang="en-US" sz="22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[FSE’11] </a:t>
            </a:r>
            <a:endParaRPr lang="en-US" sz="22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590800" y="1600200"/>
            <a:ext cx="685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3429000" y="1905000"/>
            <a:ext cx="5638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Assisting developers of big data analytics applications when deploying on </a:t>
            </a:r>
            <a:r>
              <a:rPr lang="en-US" sz="2400" b="1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hadoop</a:t>
            </a:r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clouds </a:t>
            </a:r>
            <a:r>
              <a:rPr lang="en-US" sz="22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[ICSE’13] </a:t>
            </a:r>
            <a:endParaRPr lang="en-US" sz="22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90800" y="2286000"/>
            <a:ext cx="685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2" y="5105400"/>
            <a:ext cx="1794488" cy="114785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57200" y="6272308"/>
            <a:ext cx="2057400" cy="152400"/>
          </a:xfrm>
          <a:prstGeom prst="rect">
            <a:avLst/>
          </a:prstGeom>
          <a:solidFill>
            <a:srgbClr val="C3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Performance Monitoring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3429000" y="5105400"/>
            <a:ext cx="5638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Structured </a:t>
            </a:r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comparative analysis of systems logs to diagnose performance </a:t>
            </a:r>
            <a:r>
              <a:rPr lang="en-US" sz="2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problems </a:t>
            </a:r>
            <a:r>
              <a:rPr lang="en-US" sz="22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[NSDI’12] </a:t>
            </a:r>
            <a:endParaRPr lang="en-US" sz="22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590800" y="5486400"/>
            <a:ext cx="685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3429000" y="5791200"/>
            <a:ext cx="5638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400" b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Be conservative: enhancing failure diagnosis with proactive logging </a:t>
            </a:r>
            <a:r>
              <a:rPr lang="en-US" sz="22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[OSDI’12] </a:t>
            </a:r>
            <a:endParaRPr lang="en-US" sz="22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590800" y="6172200"/>
            <a:ext cx="685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58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  <p:bldP spid="3" grpId="0" build="p"/>
      <p:bldP spid="25" grpId="0" build="allAtOnce"/>
      <p:bldP spid="29" grpId="0"/>
      <p:bldP spid="31" grpId="0"/>
      <p:bldP spid="36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274320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sz="5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Analysis </a:t>
            </a:r>
            <a:r>
              <a:rPr lang="en-US" sz="5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contains two steps: 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5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Parsing </a:t>
            </a:r>
            <a:r>
              <a:rPr lang="en-US" sz="54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and</a:t>
            </a:r>
            <a:r>
              <a:rPr lang="en-US" sz="5400" b="1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Log Mining</a:t>
            </a:r>
            <a:endParaRPr lang="en-US" sz="5400" b="1" dirty="0" smtClean="0">
              <a:solidFill>
                <a:srgbClr val="FF0000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Parsing Example</a:t>
            </a:r>
            <a:endParaRPr lang="en-US" sz="49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7</a:t>
            </a:fld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1219200" y="2057401"/>
            <a:ext cx="8153400" cy="914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2008-11-11 </a:t>
            </a:r>
            <a:r>
              <a:rPr lang="en-US" sz="2400" dirty="0" smtClean="0">
                <a:latin typeface="Calibri" panose="020F0502020204030204" pitchFamily="34" charset="0"/>
              </a:rPr>
              <a:t> 03:41:48  Received  block  blk_90  of  size  67108864  </a:t>
            </a:r>
            <a:r>
              <a:rPr lang="en-US" sz="2400" dirty="0">
                <a:latin typeface="Calibri" panose="020F0502020204030204" pitchFamily="34" charset="0"/>
              </a:rPr>
              <a:t>from </a:t>
            </a:r>
            <a:r>
              <a:rPr lang="en-US" sz="2400" dirty="0" smtClean="0">
                <a:latin typeface="Calibri" panose="020F0502020204030204" pitchFamily="34" charset="0"/>
              </a:rPr>
              <a:t> /</a:t>
            </a:r>
            <a:r>
              <a:rPr lang="en-US" sz="2400" dirty="0">
                <a:latin typeface="Calibri" panose="020F0502020204030204" pitchFamily="34" charset="0"/>
              </a:rPr>
              <a:t>10.250.18.114</a:t>
            </a:r>
            <a:endParaRPr lang="en-US" sz="2400" dirty="0">
              <a:latin typeface="Calibri" panose="020F050202020403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752600" y="4038601"/>
            <a:ext cx="7239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 blk_90  -&gt;  Received  </a:t>
            </a:r>
            <a:r>
              <a:rPr lang="en-US" sz="2400" dirty="0">
                <a:latin typeface="Calibri" panose="020F0502020204030204" pitchFamily="34" charset="0"/>
              </a:rPr>
              <a:t>block </a:t>
            </a:r>
            <a:r>
              <a:rPr lang="en-US" sz="2400" dirty="0" smtClean="0">
                <a:latin typeface="Calibri" panose="020F0502020204030204" pitchFamily="34" charset="0"/>
              </a:rPr>
              <a:t> *  of  </a:t>
            </a:r>
            <a:r>
              <a:rPr lang="en-US" sz="2400" dirty="0">
                <a:latin typeface="Calibri" panose="020F0502020204030204" pitchFamily="34" charset="0"/>
              </a:rPr>
              <a:t>size </a:t>
            </a:r>
            <a:r>
              <a:rPr lang="en-US" sz="2400" dirty="0" smtClean="0">
                <a:latin typeface="Calibri" panose="020F0502020204030204" pitchFamily="34" charset="0"/>
              </a:rPr>
              <a:t> *  </a:t>
            </a:r>
            <a:r>
              <a:rPr lang="en-US" sz="2400" dirty="0">
                <a:latin typeface="Calibri" panose="020F0502020204030204" pitchFamily="34" charset="0"/>
              </a:rPr>
              <a:t>from </a:t>
            </a:r>
            <a:r>
              <a:rPr lang="en-US" sz="2400" dirty="0" smtClean="0">
                <a:latin typeface="Calibri" panose="020F0502020204030204" pitchFamily="34" charset="0"/>
              </a:rPr>
              <a:t> *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76200" y="2286000"/>
            <a:ext cx="1373979" cy="376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Raw Log</a:t>
            </a:r>
            <a:endParaRPr lang="en-US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2400" y="4114800"/>
            <a:ext cx="1373979" cy="376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Structured </a:t>
            </a:r>
          </a:p>
          <a:p>
            <a:pPr algn="ctr"/>
            <a:r>
              <a:rPr lang="en-US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Log</a:t>
            </a:r>
            <a:endParaRPr lang="en-US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 rot="5400000">
            <a:off x="4584619" y="2501981"/>
            <a:ext cx="891539" cy="1831177"/>
            <a:chOff x="4267201" y="1383509"/>
            <a:chExt cx="1371599" cy="1831177"/>
          </a:xfrm>
        </p:grpSpPr>
        <p:sp>
          <p:nvSpPr>
            <p:cNvPr id="38" name="Right Arrow 37"/>
            <p:cNvSpPr/>
            <p:nvPr/>
          </p:nvSpPr>
          <p:spPr>
            <a:xfrm>
              <a:off x="4267201" y="2514600"/>
              <a:ext cx="1371599" cy="700086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4076242" y="1781084"/>
              <a:ext cx="1373979" cy="5788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Log P</a:t>
              </a:r>
              <a:r>
                <a:rPr lang="en-US" altLang="zh-CN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arsing</a:t>
              </a:r>
              <a:endParaRPr lang="en-US" b="1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1526379" y="3205160"/>
            <a:ext cx="1445421" cy="757240"/>
          </a:xfrm>
          <a:prstGeom prst="wedgeRoundRectCallout">
            <a:avLst>
              <a:gd name="adj1" fmla="val 29361"/>
              <a:gd name="adj2" fmla="val 69028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Field of Interest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4495800" y="4650580"/>
            <a:ext cx="1445421" cy="757240"/>
          </a:xfrm>
          <a:prstGeom prst="wedgeRoundRectCallout">
            <a:avLst>
              <a:gd name="adj1" fmla="val -24497"/>
              <a:gd name="adj2" fmla="val -79467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Log Event</a:t>
            </a:r>
            <a:endParaRPr lang="en-US" sz="2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/>
      <p:bldP spid="35" grpId="0"/>
      <p:bldP spid="36" grpId="0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Parsing Example</a:t>
            </a:r>
            <a:endParaRPr lang="en-US" sz="49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8</a:t>
            </a:fld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76200" y="2286000"/>
            <a:ext cx="1373979" cy="376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Raw Log</a:t>
            </a:r>
            <a:endParaRPr lang="en-US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 rot="5400000">
            <a:off x="4584619" y="2501981"/>
            <a:ext cx="891539" cy="1831177"/>
            <a:chOff x="4267201" y="1383509"/>
            <a:chExt cx="1371599" cy="1831177"/>
          </a:xfrm>
        </p:grpSpPr>
        <p:sp>
          <p:nvSpPr>
            <p:cNvPr id="38" name="Right Arrow 37"/>
            <p:cNvSpPr/>
            <p:nvPr/>
          </p:nvSpPr>
          <p:spPr>
            <a:xfrm>
              <a:off x="4267201" y="2514600"/>
              <a:ext cx="1371599" cy="700086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4076242" y="1781084"/>
              <a:ext cx="1373979" cy="5788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Log P</a:t>
              </a:r>
              <a:r>
                <a:rPr lang="en-US" altLang="zh-CN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arsing</a:t>
              </a:r>
              <a:endParaRPr lang="en-US" b="1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64443" y="4953000"/>
            <a:ext cx="64008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The goal of log parsing is to distinguish between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constant part </a:t>
            </a:r>
            <a:r>
              <a:rPr lang="en-US" dirty="0" smtClean="0">
                <a:latin typeface="Calibri" panose="020F0502020204030204" pitchFamily="34" charset="0"/>
              </a:rPr>
              <a:t>and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variable part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</a:rPr>
              <a:t>from </a:t>
            </a:r>
            <a:r>
              <a:rPr lang="en-US" dirty="0">
                <a:latin typeface="Calibri" panose="020F0502020204030204" pitchFamily="34" charset="0"/>
              </a:rPr>
              <a:t>the log </a:t>
            </a:r>
            <a:r>
              <a:rPr lang="en-US" dirty="0" smtClean="0">
                <a:latin typeface="Calibri" panose="020F0502020204030204" pitchFamily="34" charset="0"/>
              </a:rPr>
              <a:t>contents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4114800"/>
            <a:ext cx="1373979" cy="376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Structured </a:t>
            </a:r>
          </a:p>
          <a:p>
            <a:pPr algn="ctr"/>
            <a:r>
              <a:rPr lang="en-US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Log</a:t>
            </a:r>
            <a:endParaRPr lang="en-US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19200" y="2057401"/>
            <a:ext cx="8153400" cy="914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+mn-cs"/>
              </a:rPr>
              <a:t>2008-11-11  03:41:48  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Received  block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+mn-cs"/>
              </a:rPr>
              <a:t>blk_90 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of  size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+mn-cs"/>
              </a:rPr>
              <a:t>67108864 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from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+mn-cs"/>
              </a:rPr>
              <a:t>/10.250.18.114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752600" y="4038601"/>
            <a:ext cx="7239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Yanone Kaffeesatz Light"/>
                <a:ea typeface="+mn-ea"/>
                <a:cs typeface="Yanone Kaffeesatz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 blk_90  -&gt;  Received  </a:t>
            </a:r>
            <a:r>
              <a:rPr lang="en-US" sz="2400" dirty="0">
                <a:latin typeface="Calibri" panose="020F0502020204030204" pitchFamily="34" charset="0"/>
              </a:rPr>
              <a:t>block </a:t>
            </a:r>
            <a:r>
              <a:rPr lang="en-US" sz="2400" dirty="0" smtClean="0">
                <a:latin typeface="Calibri" panose="020F0502020204030204" pitchFamily="34" charset="0"/>
              </a:rPr>
              <a:t> *  of  </a:t>
            </a:r>
            <a:r>
              <a:rPr lang="en-US" sz="2400" dirty="0">
                <a:latin typeface="Calibri" panose="020F0502020204030204" pitchFamily="34" charset="0"/>
              </a:rPr>
              <a:t>size </a:t>
            </a:r>
            <a:r>
              <a:rPr lang="en-US" sz="2400" dirty="0" smtClean="0">
                <a:latin typeface="Calibri" panose="020F0502020204030204" pitchFamily="34" charset="0"/>
              </a:rPr>
              <a:t> *  </a:t>
            </a:r>
            <a:r>
              <a:rPr lang="en-US" sz="2400" dirty="0">
                <a:latin typeface="Calibri" panose="020F0502020204030204" pitchFamily="34" charset="0"/>
              </a:rPr>
              <a:t>from </a:t>
            </a:r>
            <a:r>
              <a:rPr lang="en-US" sz="2400" dirty="0" smtClean="0">
                <a:latin typeface="Calibri" panose="020F0502020204030204" pitchFamily="34" charset="0"/>
              </a:rPr>
              <a:t> *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2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9837" y="4942989"/>
            <a:ext cx="4645048" cy="1686411"/>
            <a:chOff x="19837" y="4942989"/>
            <a:chExt cx="4645048" cy="1686411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328" y="4992675"/>
              <a:ext cx="1897302" cy="1507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9837" y="4942989"/>
              <a:ext cx="4645048" cy="16864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4" y="5006490"/>
              <a:ext cx="2623006" cy="1513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43400"/>
            <a:ext cx="2771775" cy="233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 smtClean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Log Analysis: log parsing &amp; log mining</a:t>
            </a:r>
            <a:endParaRPr lang="en-US" sz="49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2298621" y="3515442"/>
            <a:ext cx="891539" cy="1831177"/>
            <a:chOff x="4267201" y="1383509"/>
            <a:chExt cx="1371599" cy="1831177"/>
          </a:xfrm>
        </p:grpSpPr>
        <p:sp>
          <p:nvSpPr>
            <p:cNvPr id="10" name="Right Arrow 9"/>
            <p:cNvSpPr/>
            <p:nvPr/>
          </p:nvSpPr>
          <p:spPr>
            <a:xfrm>
              <a:off x="4267201" y="2514600"/>
              <a:ext cx="1371599" cy="700086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4076242" y="1781084"/>
              <a:ext cx="1373979" cy="5788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Log P</a:t>
              </a:r>
              <a:r>
                <a:rPr lang="en-US" altLang="zh-CN" b="1" dirty="0">
                  <a:solidFill>
                    <a:srgbClr val="00B0F0"/>
                  </a:solidFill>
                  <a:latin typeface="Calibri" panose="020F0502020204030204" pitchFamily="34" charset="0"/>
                </a:rPr>
                <a:t>arsing</a:t>
              </a:r>
              <a:endParaRPr lang="en-US" b="1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953000" y="5486400"/>
            <a:ext cx="764379" cy="51967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69621" y="5105400"/>
            <a:ext cx="1373979" cy="376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Matrix</a:t>
            </a:r>
            <a:endParaRPr lang="en-US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69621" y="6019800"/>
            <a:ext cx="1373979" cy="376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Generation</a:t>
            </a:r>
            <a:endParaRPr lang="en-US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Right Arrow 27"/>
          <p:cNvSpPr/>
          <p:nvPr/>
        </p:nvSpPr>
        <p:spPr>
          <a:xfrm rot="16200000">
            <a:off x="6669761" y="3536157"/>
            <a:ext cx="740808" cy="7000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489275" y="1380055"/>
            <a:ext cx="3121325" cy="2125145"/>
            <a:chOff x="5489275" y="1380055"/>
            <a:chExt cx="3121325" cy="212514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475" y="1772082"/>
              <a:ext cx="1213449" cy="84729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351" y="1524000"/>
              <a:ext cx="1213449" cy="77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551" y="2438400"/>
              <a:ext cx="1213449" cy="77619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489275" y="1380055"/>
              <a:ext cx="3121325" cy="1820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00800" y="3135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</a:rPr>
                <a:t>Log Mining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5717379" y="4724400"/>
            <a:ext cx="2969421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00600" y="4664629"/>
            <a:ext cx="1202515" cy="364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Block ID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6814249" y="5200325"/>
            <a:ext cx="20687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255685" y="3978829"/>
            <a:ext cx="1202515" cy="364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Log Event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711328" y="6019800"/>
            <a:ext cx="1953557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4619866" cy="271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8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28" grpId="0" animBg="1"/>
      <p:bldP spid="9" grpId="0" animBg="1"/>
      <p:bldP spid="32" grpId="0"/>
      <p:bldP spid="33" grpId="0" animBg="1"/>
      <p:bldP spid="35" grpId="0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4|6.6|0.5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4|6.6|0.5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4|6.6|0.5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4|6.6|0.5|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4|6.6|0.5|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4|6.6|0.5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4|6.6|0.5|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4|6.6|0.5|6"/>
</p:tagLst>
</file>

<file path=ppt/theme/theme1.xml><?xml version="1.0" encoding="utf-8"?>
<a:theme xmlns:a="http://schemas.openxmlformats.org/drawingml/2006/main" name="Office Theme">
  <a:themeElements>
    <a:clrScheme name="defense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C8C8C8"/>
      </a:accent6>
      <a:hlink>
        <a:srgbClr val="6283C6"/>
      </a:hlink>
      <a:folHlink>
        <a:srgbClr val="7F7F7F"/>
      </a:folHlink>
    </a:clrScheme>
    <a:fontScheme name="Custom 3">
      <a:majorFont>
        <a:latin typeface="Yanone Kaffeesatz"/>
        <a:ea typeface=""/>
        <a:cs typeface=""/>
      </a:majorFont>
      <a:minorFont>
        <a:latin typeface="Yanone Kaffeesatz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28864</TotalTime>
  <Words>2093</Words>
  <Application>Microsoft Office PowerPoint</Application>
  <PresentationFormat>全屏显示(4:3)</PresentationFormat>
  <Paragraphs>546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Microsoft JhengHei</vt:lpstr>
      <vt:lpstr>宋体</vt:lpstr>
      <vt:lpstr>SimSun-ExtB</vt:lpstr>
      <vt:lpstr>Arabic Typesetting</vt:lpstr>
      <vt:lpstr>ＭＳ Ｐゴシック</vt:lpstr>
      <vt:lpstr>Calibri</vt:lpstr>
      <vt:lpstr>Yanone Kaffeesatz Light</vt:lpstr>
      <vt:lpstr>Segoe UI</vt:lpstr>
      <vt:lpstr>Open Sans Condensed</vt:lpstr>
      <vt:lpstr>Arial</vt:lpstr>
      <vt:lpstr>Corbel</vt:lpstr>
      <vt:lpstr>Open Sans Condensed Light</vt:lpstr>
      <vt:lpstr>Yanone Kaffeesatz</vt:lpstr>
      <vt:lpstr>Yanone Kaffeesatz Bold</vt:lpstr>
      <vt:lpstr>Office Theme</vt:lpstr>
      <vt:lpstr>An Evaluation Study on  Log Parsing and Its Use in Log Mining</vt:lpstr>
      <vt:lpstr>PowerPoint 演示文稿</vt:lpstr>
      <vt:lpstr>Real-World Revenue Loss</vt:lpstr>
      <vt:lpstr>PowerPoint 演示文稿</vt:lpstr>
      <vt:lpstr>Log Analysis</vt:lpstr>
      <vt:lpstr>PowerPoint 演示文稿</vt:lpstr>
      <vt:lpstr>Log Parsing Example</vt:lpstr>
      <vt:lpstr>Log Parsing Example</vt:lpstr>
      <vt:lpstr>Log Analysis: log parsing &amp; log mining</vt:lpstr>
      <vt:lpstr>PowerPoint 演示文稿</vt:lpstr>
      <vt:lpstr>Motivation and Contribution</vt:lpstr>
      <vt:lpstr>State-of-the-art Log Parsing Methods</vt:lpstr>
      <vt:lpstr>Evaluation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Future work</vt:lpstr>
      <vt:lpstr>Thank you!</vt:lpstr>
      <vt:lpstr>SLCT</vt:lpstr>
      <vt:lpstr>IPLoM</vt:lpstr>
      <vt:lpstr>LKE</vt:lpstr>
      <vt:lpstr>LogSig</vt:lpstr>
      <vt:lpstr>PowerPoint 演示文稿</vt:lpstr>
      <vt:lpstr>Manual maintenance of log event is difficult, even with the help of regular expression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shivaram</dc:creator>
  <cp:lastModifiedBy>pinjia</cp:lastModifiedBy>
  <cp:revision>1329</cp:revision>
  <cp:lastPrinted>2015-12-16T03:54:35Z</cp:lastPrinted>
  <dcterms:created xsi:type="dcterms:W3CDTF">2012-10-04T23:09:40Z</dcterms:created>
  <dcterms:modified xsi:type="dcterms:W3CDTF">2016-07-05T04:12:21Z</dcterms:modified>
</cp:coreProperties>
</file>